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handoutMasterIdLst>
    <p:handoutMasterId r:id="rId28"/>
  </p:handoutMasterIdLst>
  <p:sldIdLst>
    <p:sldId id="264" r:id="rId2"/>
    <p:sldId id="257" r:id="rId3"/>
    <p:sldId id="260" r:id="rId4"/>
    <p:sldId id="258" r:id="rId5"/>
    <p:sldId id="261" r:id="rId6"/>
    <p:sldId id="266" r:id="rId7"/>
    <p:sldId id="282" r:id="rId8"/>
    <p:sldId id="265" r:id="rId9"/>
    <p:sldId id="268" r:id="rId10"/>
    <p:sldId id="269" r:id="rId11"/>
    <p:sldId id="272" r:id="rId12"/>
    <p:sldId id="270" r:id="rId13"/>
    <p:sldId id="271" r:id="rId14"/>
    <p:sldId id="273" r:id="rId15"/>
    <p:sldId id="279" r:id="rId16"/>
    <p:sldId id="278" r:id="rId17"/>
    <p:sldId id="274" r:id="rId18"/>
    <p:sldId id="275" r:id="rId19"/>
    <p:sldId id="284" r:id="rId20"/>
    <p:sldId id="285" r:id="rId21"/>
    <p:sldId id="276" r:id="rId22"/>
    <p:sldId id="277" r:id="rId23"/>
    <p:sldId id="280" r:id="rId24"/>
    <p:sldId id="281" r:id="rId25"/>
    <p:sldId id="262" r:id="rId26"/>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varScale="1">
        <p:scale>
          <a:sx n="62" d="100"/>
          <a:sy n="62" d="100"/>
        </p:scale>
        <p:origin x="1400" y="44"/>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951" cy="4967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249" y="0"/>
            <a:ext cx="2950951" cy="496729"/>
          </a:xfrm>
          <a:prstGeom prst="rect">
            <a:avLst/>
          </a:prstGeom>
        </p:spPr>
        <p:txBody>
          <a:bodyPr vert="horz" lIns="91440" tIns="45720" rIns="91440" bIns="45720" rtlCol="0"/>
          <a:lstStyle>
            <a:lvl1pPr algn="r">
              <a:defRPr sz="1200"/>
            </a:lvl1pPr>
          </a:lstStyle>
          <a:p>
            <a:fld id="{0F006AEC-5195-4BC2-88D0-90075760C6C3}" type="datetimeFigureOut">
              <a:rPr lang="en-GB" smtClean="0"/>
              <a:pPr/>
              <a:t>19/10/2020</a:t>
            </a:fld>
            <a:endParaRPr lang="en-GB"/>
          </a:p>
        </p:txBody>
      </p:sp>
      <p:sp>
        <p:nvSpPr>
          <p:cNvPr id="4" name="Footer Placeholder 3"/>
          <p:cNvSpPr>
            <a:spLocks noGrp="1"/>
          </p:cNvSpPr>
          <p:nvPr>
            <p:ph type="ftr" sz="quarter" idx="2"/>
          </p:nvPr>
        </p:nvSpPr>
        <p:spPr>
          <a:xfrm>
            <a:off x="1" y="9442609"/>
            <a:ext cx="2950951" cy="49672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249" y="9442609"/>
            <a:ext cx="2950951" cy="496729"/>
          </a:xfrm>
          <a:prstGeom prst="rect">
            <a:avLst/>
          </a:prstGeom>
        </p:spPr>
        <p:txBody>
          <a:bodyPr vert="horz" lIns="91440" tIns="45720" rIns="91440" bIns="45720" rtlCol="0" anchor="b"/>
          <a:lstStyle>
            <a:lvl1pPr algn="r">
              <a:defRPr sz="1200"/>
            </a:lvl1pPr>
          </a:lstStyle>
          <a:p>
            <a:fld id="{183102E9-6323-45CB-872B-FDD0B869CBD6}" type="slidenum">
              <a:rPr lang="en-GB" smtClean="0"/>
              <a:pPr/>
              <a:t>‹#›</a:t>
            </a:fld>
            <a:endParaRPr lang="en-GB"/>
          </a:p>
        </p:txBody>
      </p:sp>
    </p:spTree>
    <p:extLst>
      <p:ext uri="{BB962C8B-B14F-4D97-AF65-F5344CB8AC3E}">
        <p14:creationId xmlns:p14="http://schemas.microsoft.com/office/powerpoint/2010/main" val="2052956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8" y="1"/>
            <a:ext cx="2950475" cy="497046"/>
          </a:xfrm>
          <a:prstGeom prst="rect">
            <a:avLst/>
          </a:prstGeom>
        </p:spPr>
        <p:txBody>
          <a:bodyPr vert="horz" lIns="91440" tIns="45720" rIns="91440" bIns="45720" rtlCol="0"/>
          <a:lstStyle>
            <a:lvl1pPr algn="r">
              <a:defRPr sz="1200"/>
            </a:lvl1pPr>
          </a:lstStyle>
          <a:p>
            <a:fld id="{51B15155-AFDF-48FD-B3C1-4D026FFF8973}" type="datetimeFigureOut">
              <a:rPr lang="en-GB" smtClean="0"/>
              <a:pPr/>
              <a:t>19/10/2020</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1440" tIns="45720" rIns="91440" bIns="45720" rtlCol="0" anchor="b"/>
          <a:lstStyle>
            <a:lvl1pPr algn="r">
              <a:defRPr sz="1200"/>
            </a:lvl1pPr>
          </a:lstStyle>
          <a:p>
            <a:fld id="{C7198E72-D4E1-43EE-A4E0-030725A5DFA5}" type="slidenum">
              <a:rPr lang="en-GB" smtClean="0"/>
              <a:pPr/>
              <a:t>‹#›</a:t>
            </a:fld>
            <a:endParaRPr lang="en-GB"/>
          </a:p>
        </p:txBody>
      </p:sp>
    </p:spTree>
    <p:extLst>
      <p:ext uri="{BB962C8B-B14F-4D97-AF65-F5344CB8AC3E}">
        <p14:creationId xmlns:p14="http://schemas.microsoft.com/office/powerpoint/2010/main" val="316701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198E72-D4E1-43EE-A4E0-030725A5DFA5}" type="slidenum">
              <a:rPr lang="en-GB" smtClean="0"/>
              <a:pPr/>
              <a:t>1</a:t>
            </a:fld>
            <a:endParaRPr lang="en-GB"/>
          </a:p>
        </p:txBody>
      </p:sp>
    </p:spTree>
    <p:extLst>
      <p:ext uri="{BB962C8B-B14F-4D97-AF65-F5344CB8AC3E}">
        <p14:creationId xmlns:p14="http://schemas.microsoft.com/office/powerpoint/2010/main" val="3761089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Significant</a:t>
            </a:r>
            <a:r>
              <a:rPr lang="en-GB" baseline="0" dirty="0" smtClean="0"/>
              <a:t> case sets out a new legal principles, extends the law, applies established principles to a new situation, overturns established legal authority, interprets or defines statutory and non-statutory words or phrases, or is stated by the judge to be of general public importance</a:t>
            </a:r>
          </a:p>
          <a:p>
            <a:r>
              <a:rPr lang="en-GB" baseline="0" dirty="0" smtClean="0"/>
              <a:t>Guidance case – if it gives legal or procedural guidance or reinforces or explains existing guidance.</a:t>
            </a:r>
          </a:p>
          <a:p>
            <a:r>
              <a:rPr lang="en-GB" baseline="0" dirty="0" smtClean="0"/>
              <a:t>Status icon – positive/negative judicial consideration</a:t>
            </a:r>
          </a:p>
          <a:p>
            <a:endParaRPr lang="en-GB" dirty="0"/>
          </a:p>
        </p:txBody>
      </p:sp>
      <p:sp>
        <p:nvSpPr>
          <p:cNvPr id="4" name="Slide Number Placeholder 3"/>
          <p:cNvSpPr>
            <a:spLocks noGrp="1"/>
          </p:cNvSpPr>
          <p:nvPr>
            <p:ph type="sldNum" sz="quarter" idx="10"/>
          </p:nvPr>
        </p:nvSpPr>
        <p:spPr/>
        <p:txBody>
          <a:bodyPr/>
          <a:lstStyle/>
          <a:p>
            <a:fld id="{C7198E72-D4E1-43EE-A4E0-030725A5DFA5}" type="slidenum">
              <a:rPr lang="en-GB" smtClean="0"/>
              <a:pPr/>
              <a:t>11</a:t>
            </a:fld>
            <a:endParaRPr lang="en-GB"/>
          </a:p>
        </p:txBody>
      </p:sp>
    </p:spTree>
    <p:extLst>
      <p:ext uri="{BB962C8B-B14F-4D97-AF65-F5344CB8AC3E}">
        <p14:creationId xmlns:p14="http://schemas.microsoft.com/office/powerpoint/2010/main" val="1318184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198E72-D4E1-43EE-A4E0-030725A5DFA5}" type="slidenum">
              <a:rPr lang="en-GB" smtClean="0"/>
              <a:pPr/>
              <a:t>12</a:t>
            </a:fld>
            <a:endParaRPr lang="en-GB"/>
          </a:p>
        </p:txBody>
      </p:sp>
    </p:spTree>
    <p:extLst>
      <p:ext uri="{BB962C8B-B14F-4D97-AF65-F5344CB8AC3E}">
        <p14:creationId xmlns:p14="http://schemas.microsoft.com/office/powerpoint/2010/main" val="556639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198E72-D4E1-43EE-A4E0-030725A5DFA5}" type="slidenum">
              <a:rPr lang="en-GB" smtClean="0"/>
              <a:pPr/>
              <a:t>13</a:t>
            </a:fld>
            <a:endParaRPr lang="en-GB"/>
          </a:p>
        </p:txBody>
      </p:sp>
    </p:spTree>
    <p:extLst>
      <p:ext uri="{BB962C8B-B14F-4D97-AF65-F5344CB8AC3E}">
        <p14:creationId xmlns:p14="http://schemas.microsoft.com/office/powerpoint/2010/main" val="2859987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198E72-D4E1-43EE-A4E0-030725A5DFA5}" type="slidenum">
              <a:rPr lang="en-GB" smtClean="0"/>
              <a:pPr/>
              <a:t>14</a:t>
            </a:fld>
            <a:endParaRPr lang="en-GB"/>
          </a:p>
        </p:txBody>
      </p:sp>
    </p:spTree>
    <p:extLst>
      <p:ext uri="{BB962C8B-B14F-4D97-AF65-F5344CB8AC3E}">
        <p14:creationId xmlns:p14="http://schemas.microsoft.com/office/powerpoint/2010/main" val="1264340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198E72-D4E1-43EE-A4E0-030725A5DFA5}" type="slidenum">
              <a:rPr lang="en-GB" smtClean="0"/>
              <a:pPr/>
              <a:t>15</a:t>
            </a:fld>
            <a:endParaRPr lang="en-GB"/>
          </a:p>
        </p:txBody>
      </p:sp>
    </p:spTree>
    <p:extLst>
      <p:ext uri="{BB962C8B-B14F-4D97-AF65-F5344CB8AC3E}">
        <p14:creationId xmlns:p14="http://schemas.microsoft.com/office/powerpoint/2010/main" val="4063083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198E72-D4E1-43EE-A4E0-030725A5DFA5}" type="slidenum">
              <a:rPr lang="en-GB" smtClean="0"/>
              <a:pPr/>
              <a:t>16</a:t>
            </a:fld>
            <a:endParaRPr lang="en-GB"/>
          </a:p>
        </p:txBody>
      </p:sp>
    </p:spTree>
    <p:extLst>
      <p:ext uri="{BB962C8B-B14F-4D97-AF65-F5344CB8AC3E}">
        <p14:creationId xmlns:p14="http://schemas.microsoft.com/office/powerpoint/2010/main" val="99394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 Bookshelf can be personalised</a:t>
            </a:r>
            <a:r>
              <a:rPr lang="en-GB" baseline="0" dirty="0" smtClean="0"/>
              <a:t> to include your favourite sources.</a:t>
            </a:r>
          </a:p>
          <a:p>
            <a:r>
              <a:rPr lang="en-GB" baseline="0" dirty="0" smtClean="0"/>
              <a:t>Similar tabs to Westlaw</a:t>
            </a:r>
            <a:endParaRPr lang="en-GB" dirty="0"/>
          </a:p>
        </p:txBody>
      </p:sp>
      <p:sp>
        <p:nvSpPr>
          <p:cNvPr id="4" name="Slide Number Placeholder 3"/>
          <p:cNvSpPr>
            <a:spLocks noGrp="1"/>
          </p:cNvSpPr>
          <p:nvPr>
            <p:ph type="sldNum" sz="quarter" idx="10"/>
          </p:nvPr>
        </p:nvSpPr>
        <p:spPr/>
        <p:txBody>
          <a:bodyPr/>
          <a:lstStyle/>
          <a:p>
            <a:fld id="{C7198E72-D4E1-43EE-A4E0-030725A5DFA5}" type="slidenum">
              <a:rPr lang="en-GB" smtClean="0"/>
              <a:pPr/>
              <a:t>17</a:t>
            </a:fld>
            <a:endParaRPr lang="en-GB"/>
          </a:p>
        </p:txBody>
      </p:sp>
    </p:spTree>
    <p:extLst>
      <p:ext uri="{BB962C8B-B14F-4D97-AF65-F5344CB8AC3E}">
        <p14:creationId xmlns:p14="http://schemas.microsoft.com/office/powerpoint/2010/main" val="1510765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two accesses to Lexis Legal Library –</a:t>
            </a:r>
            <a:r>
              <a:rPr lang="en-GB" baseline="0" dirty="0" smtClean="0"/>
              <a:t>NICS and DSO LION.</a:t>
            </a:r>
            <a:endParaRPr lang="en-GB" dirty="0"/>
          </a:p>
        </p:txBody>
      </p:sp>
      <p:sp>
        <p:nvSpPr>
          <p:cNvPr id="4" name="Slide Number Placeholder 3"/>
          <p:cNvSpPr>
            <a:spLocks noGrp="1"/>
          </p:cNvSpPr>
          <p:nvPr>
            <p:ph type="sldNum" sz="quarter" idx="10"/>
          </p:nvPr>
        </p:nvSpPr>
        <p:spPr/>
        <p:txBody>
          <a:bodyPr/>
          <a:lstStyle/>
          <a:p>
            <a:fld id="{C7198E72-D4E1-43EE-A4E0-030725A5DFA5}" type="slidenum">
              <a:rPr lang="en-GB" smtClean="0"/>
              <a:pPr/>
              <a:t>18</a:t>
            </a:fld>
            <a:endParaRPr lang="en-GB"/>
          </a:p>
        </p:txBody>
      </p:sp>
    </p:spTree>
    <p:extLst>
      <p:ext uri="{BB962C8B-B14F-4D97-AF65-F5344CB8AC3E}">
        <p14:creationId xmlns:p14="http://schemas.microsoft.com/office/powerpoint/2010/main" val="2074356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Thomson Reuters – abbreviated Westlaw</a:t>
            </a:r>
            <a:endParaRPr lang="en-GB" dirty="0"/>
          </a:p>
        </p:txBody>
      </p:sp>
      <p:sp>
        <p:nvSpPr>
          <p:cNvPr id="4" name="Slide Number Placeholder 3"/>
          <p:cNvSpPr>
            <a:spLocks noGrp="1"/>
          </p:cNvSpPr>
          <p:nvPr>
            <p:ph type="sldNum" sz="quarter" idx="10"/>
          </p:nvPr>
        </p:nvSpPr>
        <p:spPr/>
        <p:txBody>
          <a:bodyPr/>
          <a:lstStyle/>
          <a:p>
            <a:fld id="{C7198E72-D4E1-43EE-A4E0-030725A5DFA5}" type="slidenum">
              <a:rPr lang="en-GB" smtClean="0"/>
              <a:pPr/>
              <a:t>21</a:t>
            </a:fld>
            <a:endParaRPr lang="en-GB"/>
          </a:p>
        </p:txBody>
      </p:sp>
    </p:spTree>
    <p:extLst>
      <p:ext uri="{BB962C8B-B14F-4D97-AF65-F5344CB8AC3E}">
        <p14:creationId xmlns:p14="http://schemas.microsoft.com/office/powerpoint/2010/main" val="444722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198E72-D4E1-43EE-A4E0-030725A5DFA5}" type="slidenum">
              <a:rPr lang="en-GB" smtClean="0"/>
              <a:pPr/>
              <a:t>22</a:t>
            </a:fld>
            <a:endParaRPr lang="en-GB"/>
          </a:p>
        </p:txBody>
      </p:sp>
    </p:spTree>
    <p:extLst>
      <p:ext uri="{BB962C8B-B14F-4D97-AF65-F5344CB8AC3E}">
        <p14:creationId xmlns:p14="http://schemas.microsoft.com/office/powerpoint/2010/main" val="24009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198E72-D4E1-43EE-A4E0-030725A5DFA5}" type="slidenum">
              <a:rPr lang="en-GB" smtClean="0"/>
              <a:pPr/>
              <a:t>2</a:t>
            </a:fld>
            <a:endParaRPr lang="en-GB"/>
          </a:p>
        </p:txBody>
      </p:sp>
    </p:spTree>
    <p:extLst>
      <p:ext uri="{BB962C8B-B14F-4D97-AF65-F5344CB8AC3E}">
        <p14:creationId xmlns:p14="http://schemas.microsoft.com/office/powerpoint/2010/main" val="2576513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198E72-D4E1-43EE-A4E0-030725A5DFA5}" type="slidenum">
              <a:rPr lang="en-GB" smtClean="0"/>
              <a:pPr/>
              <a:t>23</a:t>
            </a:fld>
            <a:endParaRPr lang="en-GB"/>
          </a:p>
        </p:txBody>
      </p:sp>
    </p:spTree>
    <p:extLst>
      <p:ext uri="{BB962C8B-B14F-4D97-AF65-F5344CB8AC3E}">
        <p14:creationId xmlns:p14="http://schemas.microsoft.com/office/powerpoint/2010/main" val="2538224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Useful for old legislation</a:t>
            </a:r>
            <a:r>
              <a:rPr lang="en-GB" baseline="0" dirty="0" smtClean="0"/>
              <a:t>. May not be totally comprehensive</a:t>
            </a:r>
            <a:endParaRPr lang="en-GB" dirty="0"/>
          </a:p>
        </p:txBody>
      </p:sp>
      <p:sp>
        <p:nvSpPr>
          <p:cNvPr id="4" name="Slide Number Placeholder 3"/>
          <p:cNvSpPr>
            <a:spLocks noGrp="1"/>
          </p:cNvSpPr>
          <p:nvPr>
            <p:ph type="sldNum" sz="quarter" idx="10"/>
          </p:nvPr>
        </p:nvSpPr>
        <p:spPr/>
        <p:txBody>
          <a:bodyPr/>
          <a:lstStyle/>
          <a:p>
            <a:fld id="{C7198E72-D4E1-43EE-A4E0-030725A5DFA5}" type="slidenum">
              <a:rPr lang="en-GB" smtClean="0"/>
              <a:pPr/>
              <a:t>24</a:t>
            </a:fld>
            <a:endParaRPr lang="en-GB"/>
          </a:p>
        </p:txBody>
      </p:sp>
    </p:spTree>
    <p:extLst>
      <p:ext uri="{BB962C8B-B14F-4D97-AF65-F5344CB8AC3E}">
        <p14:creationId xmlns:p14="http://schemas.microsoft.com/office/powerpoint/2010/main" val="3291541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198E72-D4E1-43EE-A4E0-030725A5DFA5}" type="slidenum">
              <a:rPr lang="en-GB" smtClean="0"/>
              <a:pPr/>
              <a:t>25</a:t>
            </a:fld>
            <a:endParaRPr lang="en-GB"/>
          </a:p>
        </p:txBody>
      </p:sp>
    </p:spTree>
    <p:extLst>
      <p:ext uri="{BB962C8B-B14F-4D97-AF65-F5344CB8AC3E}">
        <p14:creationId xmlns:p14="http://schemas.microsoft.com/office/powerpoint/2010/main" val="3322871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198E72-D4E1-43EE-A4E0-030725A5DFA5}" type="slidenum">
              <a:rPr lang="en-GB" smtClean="0"/>
              <a:pPr/>
              <a:t>3</a:t>
            </a:fld>
            <a:endParaRPr lang="en-GB"/>
          </a:p>
        </p:txBody>
      </p:sp>
    </p:spTree>
    <p:extLst>
      <p:ext uri="{BB962C8B-B14F-4D97-AF65-F5344CB8AC3E}">
        <p14:creationId xmlns:p14="http://schemas.microsoft.com/office/powerpoint/2010/main" val="2623611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7198E72-D4E1-43EE-A4E0-030725A5DFA5}" type="slidenum">
              <a:rPr lang="en-GB" smtClean="0"/>
              <a:pPr/>
              <a:t>4</a:t>
            </a:fld>
            <a:endParaRPr lang="en-GB"/>
          </a:p>
        </p:txBody>
      </p:sp>
    </p:spTree>
    <p:extLst>
      <p:ext uri="{BB962C8B-B14F-4D97-AF65-F5344CB8AC3E}">
        <p14:creationId xmlns:p14="http://schemas.microsoft.com/office/powerpoint/2010/main" val="2301558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7198E72-D4E1-43EE-A4E0-030725A5DFA5}" type="slidenum">
              <a:rPr lang="en-GB" smtClean="0"/>
              <a:pPr/>
              <a:t>5</a:t>
            </a:fld>
            <a:endParaRPr lang="en-GB"/>
          </a:p>
        </p:txBody>
      </p:sp>
    </p:spTree>
    <p:extLst>
      <p:ext uri="{BB962C8B-B14F-4D97-AF65-F5344CB8AC3E}">
        <p14:creationId xmlns:p14="http://schemas.microsoft.com/office/powerpoint/2010/main" val="2876906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198E72-D4E1-43EE-A4E0-030725A5DFA5}" type="slidenum">
              <a:rPr lang="en-GB" smtClean="0"/>
              <a:pPr/>
              <a:t>6</a:t>
            </a:fld>
            <a:endParaRPr lang="en-GB"/>
          </a:p>
        </p:txBody>
      </p:sp>
    </p:spTree>
    <p:extLst>
      <p:ext uri="{BB962C8B-B14F-4D97-AF65-F5344CB8AC3E}">
        <p14:creationId xmlns:p14="http://schemas.microsoft.com/office/powerpoint/2010/main" val="2792030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Lion is simply</a:t>
            </a:r>
            <a:r>
              <a:rPr lang="en-GB" baseline="0" dirty="0" smtClean="0"/>
              <a:t> a intranet site with a wealth of useful information across all legal topics with </a:t>
            </a:r>
            <a:r>
              <a:rPr lang="en-GB" baseline="0" dirty="0" err="1" smtClean="0"/>
              <a:t>government.</a:t>
            </a:r>
            <a:r>
              <a:rPr lang="en-GB" dirty="0" err="1" smtClean="0"/>
              <a:t>All</a:t>
            </a:r>
            <a:r>
              <a:rPr lang="en-GB" dirty="0" smtClean="0"/>
              <a:t> government</a:t>
            </a:r>
            <a:r>
              <a:rPr lang="en-GB" baseline="0" dirty="0" smtClean="0"/>
              <a:t> lawyers can register with LION and access this wide range of relevant information and contacts. </a:t>
            </a:r>
          </a:p>
          <a:p>
            <a:r>
              <a:rPr lang="en-GB" baseline="0" dirty="0" smtClean="0"/>
              <a:t>There is also an added LION subscription service which </a:t>
            </a:r>
            <a:r>
              <a:rPr lang="en-GB" baseline="0" dirty="0" err="1" smtClean="0"/>
              <a:t>rpvides</a:t>
            </a:r>
            <a:r>
              <a:rPr lang="en-GB" baseline="0" dirty="0" smtClean="0"/>
              <a:t> access to a package of 6 databases for those who have a relevant </a:t>
            </a:r>
            <a:r>
              <a:rPr lang="en-GB" baseline="0" dirty="0" err="1" smtClean="0"/>
              <a:t>licence.There</a:t>
            </a:r>
            <a:r>
              <a:rPr lang="en-GB" baseline="0" dirty="0" smtClean="0"/>
              <a:t> are c</a:t>
            </a:r>
            <a:r>
              <a:rPr lang="en-GB" dirty="0" smtClean="0"/>
              <a:t>urrently</a:t>
            </a:r>
            <a:r>
              <a:rPr lang="en-GB" baseline="0" dirty="0" smtClean="0"/>
              <a:t> 55 user licences to this list of databases within DSO. New contract starting in April and we are hoping to increase the number of licences available. We need to give our number tomorrow so make sure that you let your line manager know that you need access and get your name on the list.</a:t>
            </a:r>
            <a:endParaRPr lang="en-GB" dirty="0"/>
          </a:p>
        </p:txBody>
      </p:sp>
      <p:sp>
        <p:nvSpPr>
          <p:cNvPr id="4" name="Slide Number Placeholder 3"/>
          <p:cNvSpPr>
            <a:spLocks noGrp="1"/>
          </p:cNvSpPr>
          <p:nvPr>
            <p:ph type="sldNum" sz="quarter" idx="10"/>
          </p:nvPr>
        </p:nvSpPr>
        <p:spPr/>
        <p:txBody>
          <a:bodyPr/>
          <a:lstStyle/>
          <a:p>
            <a:fld id="{C7198E72-D4E1-43EE-A4E0-030725A5DFA5}" type="slidenum">
              <a:rPr lang="en-GB" smtClean="0"/>
              <a:pPr/>
              <a:t>8</a:t>
            </a:fld>
            <a:endParaRPr lang="en-GB"/>
          </a:p>
        </p:txBody>
      </p:sp>
    </p:spTree>
    <p:extLst>
      <p:ext uri="{BB962C8B-B14F-4D97-AF65-F5344CB8AC3E}">
        <p14:creationId xmlns:p14="http://schemas.microsoft.com/office/powerpoint/2010/main" val="1475194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Pass login to access Practical Law, Westlaw and Westlaw</a:t>
            </a:r>
            <a:r>
              <a:rPr lang="en-GB" baseline="0" dirty="0" smtClean="0"/>
              <a:t> books</a:t>
            </a:r>
          </a:p>
          <a:p>
            <a:r>
              <a:rPr lang="en-GB" baseline="0" dirty="0" smtClean="0"/>
              <a:t>Click on Remember Me first time you login</a:t>
            </a:r>
          </a:p>
          <a:p>
            <a:r>
              <a:rPr lang="en-GB" baseline="0" dirty="0" smtClean="0"/>
              <a:t>DPP have also a subscription to Westlaw and this is a lower level of access than DSO. If you hover over the icon of a head beside Account – your name should appear confirming that you are in the LION subscription ok.</a:t>
            </a:r>
            <a:endParaRPr lang="en-GB" dirty="0"/>
          </a:p>
        </p:txBody>
      </p:sp>
      <p:sp>
        <p:nvSpPr>
          <p:cNvPr id="4" name="Slide Number Placeholder 3"/>
          <p:cNvSpPr>
            <a:spLocks noGrp="1"/>
          </p:cNvSpPr>
          <p:nvPr>
            <p:ph type="sldNum" sz="quarter" idx="10"/>
          </p:nvPr>
        </p:nvSpPr>
        <p:spPr/>
        <p:txBody>
          <a:bodyPr/>
          <a:lstStyle/>
          <a:p>
            <a:fld id="{C7198E72-D4E1-43EE-A4E0-030725A5DFA5}" type="slidenum">
              <a:rPr lang="en-GB" smtClean="0"/>
              <a:pPr/>
              <a:t>9</a:t>
            </a:fld>
            <a:endParaRPr lang="en-GB"/>
          </a:p>
        </p:txBody>
      </p:sp>
    </p:spTree>
    <p:extLst>
      <p:ext uri="{BB962C8B-B14F-4D97-AF65-F5344CB8AC3E}">
        <p14:creationId xmlns:p14="http://schemas.microsoft.com/office/powerpoint/2010/main" val="2810260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the tabs</a:t>
            </a:r>
            <a:r>
              <a:rPr lang="en-GB" baseline="0" dirty="0" smtClean="0"/>
              <a:t> with cases, legislation, journals, current awareness, </a:t>
            </a:r>
            <a:r>
              <a:rPr lang="en-GB" baseline="0" dirty="0" err="1" smtClean="0"/>
              <a:t>eu</a:t>
            </a:r>
            <a:r>
              <a:rPr lang="en-GB" baseline="0" dirty="0" smtClean="0"/>
              <a:t> etc.</a:t>
            </a:r>
          </a:p>
          <a:p>
            <a:r>
              <a:rPr lang="en-GB" baseline="0" dirty="0" smtClean="0"/>
              <a:t>You can browse from the list of topics</a:t>
            </a:r>
          </a:p>
          <a:p>
            <a:r>
              <a:rPr lang="en-GB" baseline="0" dirty="0" smtClean="0"/>
              <a:t>See also </a:t>
            </a:r>
            <a:r>
              <a:rPr lang="en-GB" baseline="0" dirty="0" err="1" smtClean="0"/>
              <a:t>Favorites</a:t>
            </a:r>
            <a:r>
              <a:rPr lang="en-GB" baseline="0" dirty="0" smtClean="0"/>
              <a:t>, folders, history and alerts tab at the top</a:t>
            </a:r>
            <a:endParaRPr lang="en-GB" dirty="0"/>
          </a:p>
        </p:txBody>
      </p:sp>
      <p:sp>
        <p:nvSpPr>
          <p:cNvPr id="4" name="Slide Number Placeholder 3"/>
          <p:cNvSpPr>
            <a:spLocks noGrp="1"/>
          </p:cNvSpPr>
          <p:nvPr>
            <p:ph type="sldNum" sz="quarter" idx="10"/>
          </p:nvPr>
        </p:nvSpPr>
        <p:spPr/>
        <p:txBody>
          <a:bodyPr/>
          <a:lstStyle/>
          <a:p>
            <a:fld id="{C7198E72-D4E1-43EE-A4E0-030725A5DFA5}" type="slidenum">
              <a:rPr lang="en-GB" smtClean="0"/>
              <a:pPr/>
              <a:t>10</a:t>
            </a:fld>
            <a:endParaRPr lang="en-GB"/>
          </a:p>
        </p:txBody>
      </p:sp>
    </p:spTree>
    <p:extLst>
      <p:ext uri="{BB962C8B-B14F-4D97-AF65-F5344CB8AC3E}">
        <p14:creationId xmlns:p14="http://schemas.microsoft.com/office/powerpoint/2010/main" val="2775625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80956BD-AED8-42CD-B9F0-8126FA8D1A26}" type="datetimeFigureOut">
              <a:rPr lang="en-GB" smtClean="0"/>
              <a:pPr/>
              <a:t>19/10/2020</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0C2448A6-CA87-4EE3-84C9-33D5214121D4}"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0956BD-AED8-42CD-B9F0-8126FA8D1A26}" type="datetimeFigureOut">
              <a:rPr lang="en-GB" smtClean="0"/>
              <a:pPr/>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2448A6-CA87-4EE3-84C9-33D5214121D4}" type="slidenum">
              <a:rPr lang="en-GB" smtClean="0"/>
              <a:pPr/>
              <a:t>‹#›</a:t>
            </a:fld>
            <a:endParaRPr lang="en-GB"/>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0956BD-AED8-42CD-B9F0-8126FA8D1A26}" type="datetimeFigureOut">
              <a:rPr lang="en-GB" smtClean="0"/>
              <a:pPr/>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2448A6-CA87-4EE3-84C9-33D5214121D4}" type="slidenum">
              <a:rPr lang="en-GB" smtClean="0"/>
              <a:pPr/>
              <a:t>‹#›</a:t>
            </a:fld>
            <a:endParaRPr lang="en-GB"/>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0956BD-AED8-42CD-B9F0-8126FA8D1A26}" type="datetimeFigureOut">
              <a:rPr lang="en-GB" smtClean="0"/>
              <a:pPr/>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2448A6-CA87-4EE3-84C9-33D5214121D4}" type="slidenum">
              <a:rPr lang="en-GB" smtClean="0"/>
              <a:pPr/>
              <a:t>‹#›</a:t>
            </a:fld>
            <a:endParaRPr lang="en-GB"/>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80956BD-AED8-42CD-B9F0-8126FA8D1A26}" type="datetimeFigureOut">
              <a:rPr lang="en-GB" smtClean="0"/>
              <a:pPr/>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2448A6-CA87-4EE3-84C9-33D5214121D4}"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0956BD-AED8-42CD-B9F0-8126FA8D1A26}" type="datetimeFigureOut">
              <a:rPr lang="en-GB" smtClean="0"/>
              <a:pPr/>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2448A6-CA87-4EE3-84C9-33D5214121D4}" type="slidenum">
              <a:rPr lang="en-GB" smtClean="0"/>
              <a:pPr/>
              <a:t>‹#›</a:t>
            </a:fld>
            <a:endParaRPr lang="en-GB"/>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80956BD-AED8-42CD-B9F0-8126FA8D1A26}" type="datetimeFigureOut">
              <a:rPr lang="en-GB" smtClean="0"/>
              <a:pPr/>
              <a:t>19/10/2020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2448A6-CA87-4EE3-84C9-33D5214121D4}" type="slidenum">
              <a:rPr lang="en-GB" smtClean="0"/>
              <a:pPr/>
              <a:t>‹#›</a:t>
            </a:fld>
            <a:endParaRPr lang="en-GB"/>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80956BD-AED8-42CD-B9F0-8126FA8D1A26}" type="datetimeFigureOut">
              <a:rPr lang="en-GB" smtClean="0"/>
              <a:pPr/>
              <a:t>19/10/2020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2448A6-CA87-4EE3-84C9-33D5214121D4}" type="slidenum">
              <a:rPr lang="en-GB" smtClean="0"/>
              <a:pPr/>
              <a:t>‹#›</a:t>
            </a:fld>
            <a:endParaRPr lang="en-GB"/>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956BD-AED8-42CD-B9F0-8126FA8D1A26}" type="datetimeFigureOut">
              <a:rPr lang="en-GB" smtClean="0"/>
              <a:pPr/>
              <a:t>19/10/2020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2448A6-CA87-4EE3-84C9-33D5214121D4}" type="slidenum">
              <a:rPr lang="en-GB" smtClean="0"/>
              <a:pPr/>
              <a:t>‹#›</a:t>
            </a:fld>
            <a:endParaRPr lang="en-GB"/>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0956BD-AED8-42CD-B9F0-8126FA8D1A26}" type="datetimeFigureOut">
              <a:rPr lang="en-GB" smtClean="0"/>
              <a:pPr/>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2448A6-CA87-4EE3-84C9-33D5214121D4}" type="slidenum">
              <a:rPr lang="en-GB" smtClean="0"/>
              <a:pPr/>
              <a:t>‹#›</a:t>
            </a:fld>
            <a:endParaRPr lang="en-GB"/>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80956BD-AED8-42CD-B9F0-8126FA8D1A26}" type="datetimeFigureOut">
              <a:rPr lang="en-GB" smtClean="0"/>
              <a:pPr/>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0C2448A6-CA87-4EE3-84C9-33D5214121D4}"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80956BD-AED8-42CD-B9F0-8126FA8D1A26}" type="datetimeFigureOut">
              <a:rPr lang="en-GB" smtClean="0"/>
              <a:pPr/>
              <a:t>19/10/2020</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2448A6-CA87-4EE3-84C9-33D5214121D4}"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dissolv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ibrary.nics.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lexisnexis.com/uk/lexisps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cid:image001.jpg@01D04F4F.0E62C8B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GB" dirty="0" smtClean="0"/>
          </a:p>
          <a:p>
            <a:r>
              <a:rPr lang="en-GB" dirty="0" smtClean="0">
                <a:hlinkClick r:id="rId3"/>
              </a:rPr>
              <a:t>http://library.nics.gov.uk</a:t>
            </a:r>
            <a:endParaRPr lang="en-GB" dirty="0" smtClean="0"/>
          </a:p>
        </p:txBody>
      </p:sp>
      <p:pic>
        <p:nvPicPr>
          <p:cNvPr id="5" name="Picture 4" descr="C:\Users\1390182\AppData\Local\Microsoft\Windows\Temporary Internet Files\Content.Outlook\V53NXYJQ\NICS-e-library-bilingual-logo-281.jpg"/>
          <p:cNvPicPr>
            <a:picLocks noChangeAspect="1" noChangeArrowheads="1"/>
          </p:cNvPicPr>
          <p:nvPr/>
        </p:nvPicPr>
        <p:blipFill>
          <a:blip r:embed="rId4" cstate="print"/>
          <a:srcRect/>
          <a:stretch>
            <a:fillRect/>
          </a:stretch>
        </p:blipFill>
        <p:spPr bwMode="auto">
          <a:xfrm>
            <a:off x="1043608" y="1268760"/>
            <a:ext cx="7128792" cy="2160240"/>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Westlaw</a:t>
            </a:r>
            <a:endParaRPr lang="en-GB" dirty="0"/>
          </a:p>
        </p:txBody>
      </p:sp>
      <p:pic>
        <p:nvPicPr>
          <p:cNvPr id="4" name="Content Placeholder 3"/>
          <p:cNvPicPr>
            <a:picLocks noGrp="1" noChangeAspect="1"/>
          </p:cNvPicPr>
          <p:nvPr>
            <p:ph idx="1"/>
          </p:nvPr>
        </p:nvPicPr>
        <p:blipFill>
          <a:blip r:embed="rId3"/>
          <a:stretch>
            <a:fillRect/>
          </a:stretch>
        </p:blipFill>
        <p:spPr>
          <a:xfrm>
            <a:off x="1445102" y="1935163"/>
            <a:ext cx="6232025" cy="4374157"/>
          </a:xfrm>
          <a:prstGeom prst="rect">
            <a:avLst/>
          </a:prstGeom>
        </p:spPr>
      </p:pic>
    </p:spTree>
    <p:extLst>
      <p:ext uri="{BB962C8B-B14F-4D97-AF65-F5344CB8AC3E}">
        <p14:creationId xmlns:p14="http://schemas.microsoft.com/office/powerpoint/2010/main" val="1656775013"/>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Westlaw - cases</a:t>
            </a:r>
            <a:endParaRPr lang="en-GB" dirty="0"/>
          </a:p>
        </p:txBody>
      </p:sp>
      <p:sp>
        <p:nvSpPr>
          <p:cNvPr id="3" name="Content Placeholder 2"/>
          <p:cNvSpPr>
            <a:spLocks noGrp="1"/>
          </p:cNvSpPr>
          <p:nvPr>
            <p:ph idx="1"/>
          </p:nvPr>
        </p:nvSpPr>
        <p:spPr/>
        <p:txBody>
          <a:bodyPr/>
          <a:lstStyle/>
          <a:p>
            <a:r>
              <a:rPr lang="en-US" dirty="0" smtClean="0"/>
              <a:t>The most comprehensive case finding database available for case law</a:t>
            </a:r>
          </a:p>
          <a:p>
            <a:r>
              <a:rPr lang="en-US" dirty="0" smtClean="0"/>
              <a:t>Highlights significant cases and guidance cases</a:t>
            </a:r>
          </a:p>
          <a:p>
            <a:r>
              <a:rPr lang="en-US" dirty="0" smtClean="0"/>
              <a:t>Each case contains a case analysis, a full judgement and cited/citing references, links to journals and books and links to relevant Practical Law</a:t>
            </a:r>
          </a:p>
          <a:p>
            <a:r>
              <a:rPr lang="en-US" dirty="0" smtClean="0"/>
              <a:t>Delivery options, pdf version, add to folder, annotations and case alert/tracking</a:t>
            </a:r>
          </a:p>
          <a:p>
            <a:r>
              <a:rPr lang="en-US" dirty="0" smtClean="0"/>
              <a:t>Status icon (positive/negative judicial consideration)and link to Graphical History</a:t>
            </a:r>
            <a:endParaRPr lang="en-GB" dirty="0"/>
          </a:p>
        </p:txBody>
      </p:sp>
    </p:spTree>
    <p:extLst>
      <p:ext uri="{BB962C8B-B14F-4D97-AF65-F5344CB8AC3E}">
        <p14:creationId xmlns:p14="http://schemas.microsoft.com/office/powerpoint/2010/main" val="4081004740"/>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Westlaw</a:t>
            </a:r>
            <a:r>
              <a:rPr lang="en-GB" dirty="0" smtClean="0"/>
              <a:t> - legislation</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Consolidated legislation, including Northern Ireland</a:t>
            </a:r>
          </a:p>
          <a:p>
            <a:r>
              <a:rPr lang="en-US" dirty="0" smtClean="0"/>
              <a:t>Bills &amp; draft legislation including devolved Parliaments and Brexit content</a:t>
            </a:r>
          </a:p>
          <a:p>
            <a:r>
              <a:rPr lang="en-US" dirty="0" smtClean="0"/>
              <a:t>Policy and guidance material including consultations and codes of practice</a:t>
            </a:r>
          </a:p>
          <a:p>
            <a:r>
              <a:rPr lang="en-US" dirty="0" smtClean="0"/>
              <a:t>Information for each piece of legislation includes commentary and Practical Law references; analysis including commencement information, extent, definitions, SIs made under and citing references</a:t>
            </a:r>
          </a:p>
          <a:p>
            <a:r>
              <a:rPr lang="en-US" dirty="0" smtClean="0"/>
              <a:t>Legislation compare tool which allows you to compare 2 versions of a legislative provision – marking up the difference (historic and prospective)</a:t>
            </a:r>
          </a:p>
          <a:p>
            <a:endParaRPr lang="en-US" dirty="0" smtClean="0"/>
          </a:p>
        </p:txBody>
      </p:sp>
    </p:spTree>
    <p:extLst>
      <p:ext uri="{BB962C8B-B14F-4D97-AF65-F5344CB8AC3E}">
        <p14:creationId xmlns:p14="http://schemas.microsoft.com/office/powerpoint/2010/main" val="2737357861"/>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Westlaw - journals</a:t>
            </a:r>
            <a:endParaRPr lang="en-GB" dirty="0"/>
          </a:p>
        </p:txBody>
      </p:sp>
      <p:sp>
        <p:nvSpPr>
          <p:cNvPr id="3" name="Content Placeholder 2"/>
          <p:cNvSpPr>
            <a:spLocks noGrp="1"/>
          </p:cNvSpPr>
          <p:nvPr>
            <p:ph idx="1"/>
          </p:nvPr>
        </p:nvSpPr>
        <p:spPr/>
        <p:txBody>
          <a:bodyPr/>
          <a:lstStyle/>
          <a:p>
            <a:r>
              <a:rPr lang="en-US" dirty="0"/>
              <a:t>Over 100 full-text journals and access to abstracts of every article in every English-language legal journal in </a:t>
            </a:r>
            <a:r>
              <a:rPr lang="en-US" dirty="0" smtClean="0"/>
              <a:t>Europe</a:t>
            </a:r>
          </a:p>
          <a:p>
            <a:r>
              <a:rPr lang="en-US" dirty="0" smtClean="0"/>
              <a:t>In the journals search click on the More option to search by additional fields including case/legislation cited</a:t>
            </a:r>
          </a:p>
          <a:p>
            <a:r>
              <a:rPr lang="en-US" dirty="0" smtClean="0"/>
              <a:t>You can also select a specific journal and browse by year/issue</a:t>
            </a:r>
            <a:endParaRPr lang="en-US" dirty="0"/>
          </a:p>
          <a:p>
            <a:pPr marL="0" indent="0">
              <a:buNone/>
            </a:pPr>
            <a:endParaRPr lang="en-GB" dirty="0"/>
          </a:p>
        </p:txBody>
      </p:sp>
    </p:spTree>
    <p:extLst>
      <p:ext uri="{BB962C8B-B14F-4D97-AF65-F5344CB8AC3E}">
        <p14:creationId xmlns:p14="http://schemas.microsoft.com/office/powerpoint/2010/main" val="2932518231"/>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Westlaw – more</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Current Awareness – search and browse the latest developments by topic and document type</a:t>
            </a:r>
          </a:p>
          <a:p>
            <a:r>
              <a:rPr lang="en-US" dirty="0" smtClean="0"/>
              <a:t>EU information -cases, legislation, treaties, information and notices</a:t>
            </a:r>
          </a:p>
          <a:p>
            <a:r>
              <a:rPr lang="en-US" dirty="0" smtClean="0"/>
              <a:t>Index of Legal terms – search for definitions in legal dictionaries and in Westlaw UK’s cases, legislation and journals</a:t>
            </a:r>
          </a:p>
          <a:p>
            <a:r>
              <a:rPr lang="en-US" dirty="0" smtClean="0"/>
              <a:t>News – opens in a new page and includes UK and some NI newspapers</a:t>
            </a:r>
          </a:p>
          <a:p>
            <a:r>
              <a:rPr lang="en-US" dirty="0" smtClean="0"/>
              <a:t>Westlaw books – Books and </a:t>
            </a:r>
            <a:r>
              <a:rPr lang="en-US" dirty="0" err="1" smtClean="0"/>
              <a:t>looseleafs</a:t>
            </a:r>
            <a:r>
              <a:rPr lang="en-US" dirty="0" smtClean="0"/>
              <a:t> on a variety of practice areas, e.g. Clerk and </a:t>
            </a:r>
            <a:r>
              <a:rPr lang="en-US" dirty="0" err="1" smtClean="0"/>
              <a:t>Lindsell</a:t>
            </a:r>
            <a:r>
              <a:rPr lang="en-US" dirty="0" smtClean="0"/>
              <a:t> on Torts, </a:t>
            </a:r>
            <a:r>
              <a:rPr lang="en-US" dirty="0" err="1" smtClean="0"/>
              <a:t>Phipson</a:t>
            </a:r>
            <a:r>
              <a:rPr lang="en-US" dirty="0" smtClean="0"/>
              <a:t> on Evidence and De Smith’s Judicial Review</a:t>
            </a:r>
          </a:p>
          <a:p>
            <a:endParaRPr lang="en-GB" dirty="0"/>
          </a:p>
        </p:txBody>
      </p:sp>
    </p:spTree>
    <p:extLst>
      <p:ext uri="{BB962C8B-B14F-4D97-AF65-F5344CB8AC3E}">
        <p14:creationId xmlns:p14="http://schemas.microsoft.com/office/powerpoint/2010/main" val="474304494"/>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Law</a:t>
            </a:r>
            <a:endParaRPr lang="en-GB" dirty="0"/>
          </a:p>
        </p:txBody>
      </p:sp>
      <p:pic>
        <p:nvPicPr>
          <p:cNvPr id="4" name="Content Placeholder 3"/>
          <p:cNvPicPr>
            <a:picLocks noGrp="1" noChangeAspect="1"/>
          </p:cNvPicPr>
          <p:nvPr>
            <p:ph idx="1"/>
          </p:nvPr>
        </p:nvPicPr>
        <p:blipFill>
          <a:blip r:embed="rId3"/>
          <a:stretch>
            <a:fillRect/>
          </a:stretch>
        </p:blipFill>
        <p:spPr>
          <a:xfrm>
            <a:off x="971600" y="1847088"/>
            <a:ext cx="7004904" cy="4389437"/>
          </a:xfrm>
          <a:prstGeom prst="rect">
            <a:avLst/>
          </a:prstGeom>
        </p:spPr>
      </p:pic>
    </p:spTree>
    <p:extLst>
      <p:ext uri="{BB962C8B-B14F-4D97-AF65-F5344CB8AC3E}">
        <p14:creationId xmlns:p14="http://schemas.microsoft.com/office/powerpoint/2010/main" val="967058413"/>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Law</a:t>
            </a:r>
            <a:endParaRPr lang="en-GB" dirty="0"/>
          </a:p>
        </p:txBody>
      </p:sp>
      <p:sp>
        <p:nvSpPr>
          <p:cNvPr id="3" name="Content Placeholder 2"/>
          <p:cNvSpPr>
            <a:spLocks noGrp="1"/>
          </p:cNvSpPr>
          <p:nvPr>
            <p:ph idx="1"/>
          </p:nvPr>
        </p:nvSpPr>
        <p:spPr/>
        <p:txBody>
          <a:bodyPr/>
          <a:lstStyle/>
          <a:p>
            <a:r>
              <a:rPr lang="en-US" dirty="0" smtClean="0"/>
              <a:t>A maintained library of materials on a wide range of practice areas, such as public, employment and commercial law</a:t>
            </a:r>
          </a:p>
          <a:p>
            <a:r>
              <a:rPr lang="en-US" dirty="0" smtClean="0"/>
              <a:t>Useful to get up to speed quickly on areas of law outside your specialism</a:t>
            </a:r>
          </a:p>
          <a:p>
            <a:r>
              <a:rPr lang="en-US" dirty="0" smtClean="0"/>
              <a:t>Includes Practice Notes, Checklists, Legal updates and Standard documents</a:t>
            </a:r>
          </a:p>
          <a:p>
            <a:r>
              <a:rPr lang="en-US" dirty="0" smtClean="0"/>
              <a:t>Articles written by experts on legal developments</a:t>
            </a:r>
          </a:p>
          <a:p>
            <a:r>
              <a:rPr lang="en-US" dirty="0" smtClean="0"/>
              <a:t>Integrates to Westlaw UK cases and legislation</a:t>
            </a:r>
          </a:p>
          <a:p>
            <a:endParaRPr lang="en-US" dirty="0" smtClean="0"/>
          </a:p>
          <a:p>
            <a:endParaRPr lang="en-GB" dirty="0"/>
          </a:p>
        </p:txBody>
      </p:sp>
    </p:spTree>
    <p:extLst>
      <p:ext uri="{BB962C8B-B14F-4D97-AF65-F5344CB8AC3E}">
        <p14:creationId xmlns:p14="http://schemas.microsoft.com/office/powerpoint/2010/main" val="3086513709"/>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Lexis Library</a:t>
            </a:r>
            <a:endParaRPr lang="en-GB" dirty="0"/>
          </a:p>
        </p:txBody>
      </p:sp>
      <p:pic>
        <p:nvPicPr>
          <p:cNvPr id="4" name="Content Placeholder 3"/>
          <p:cNvPicPr>
            <a:picLocks noGrp="1" noChangeAspect="1"/>
          </p:cNvPicPr>
          <p:nvPr>
            <p:ph idx="1"/>
          </p:nvPr>
        </p:nvPicPr>
        <p:blipFill>
          <a:blip r:embed="rId3"/>
          <a:stretch>
            <a:fillRect/>
          </a:stretch>
        </p:blipFill>
        <p:spPr>
          <a:xfrm>
            <a:off x="1404772" y="1935163"/>
            <a:ext cx="6334456" cy="4389437"/>
          </a:xfrm>
          <a:prstGeom prst="rect">
            <a:avLst/>
          </a:prstGeom>
        </p:spPr>
      </p:pic>
    </p:spTree>
    <p:extLst>
      <p:ext uri="{BB962C8B-B14F-4D97-AF65-F5344CB8AC3E}">
        <p14:creationId xmlns:p14="http://schemas.microsoft.com/office/powerpoint/2010/main" val="4251699329"/>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Lexis Library</a:t>
            </a:r>
            <a:endParaRPr lang="en-GB" dirty="0"/>
          </a:p>
        </p:txBody>
      </p:sp>
      <p:sp>
        <p:nvSpPr>
          <p:cNvPr id="3" name="Content Placeholder 2"/>
          <p:cNvSpPr>
            <a:spLocks noGrp="1"/>
          </p:cNvSpPr>
          <p:nvPr>
            <p:ph idx="1"/>
          </p:nvPr>
        </p:nvSpPr>
        <p:spPr/>
        <p:txBody>
          <a:bodyPr>
            <a:normAutofit lnSpcReduction="10000"/>
          </a:bodyPr>
          <a:lstStyle/>
          <a:p>
            <a:r>
              <a:rPr lang="en-US" dirty="0" smtClean="0"/>
              <a:t>NICS Lexis – Cases, legislation and journals. IP recognition so no password required from NICS Library homepage</a:t>
            </a:r>
          </a:p>
          <a:p>
            <a:r>
              <a:rPr lang="en-US" dirty="0" smtClean="0"/>
              <a:t>LION Lexis subscription – Cases, legislation and journals as well as commentary and forms and precedents. Password required</a:t>
            </a:r>
          </a:p>
          <a:p>
            <a:r>
              <a:rPr lang="en-US" dirty="0" smtClean="0"/>
              <a:t>Commentary titles include Halsbury’s Laws of England, Halsbury’s Statutes and Encyclopedia of Forms and Precedents</a:t>
            </a:r>
          </a:p>
          <a:p>
            <a:r>
              <a:rPr lang="en-US" dirty="0"/>
              <a:t>Includes transcripts of unreported cases from the mid 1980s and is a good source of NI case law</a:t>
            </a:r>
          </a:p>
          <a:p>
            <a:pPr marL="0" indent="0">
              <a:buNone/>
            </a:pPr>
            <a:endParaRPr lang="en-GB" dirty="0"/>
          </a:p>
        </p:txBody>
      </p:sp>
    </p:spTree>
    <p:extLst>
      <p:ext uri="{BB962C8B-B14F-4D97-AF65-F5344CB8AC3E}">
        <p14:creationId xmlns:p14="http://schemas.microsoft.com/office/powerpoint/2010/main" val="1730513897"/>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LexisPSL</a:t>
            </a:r>
            <a:endParaRPr lang="en-GB" dirty="0"/>
          </a:p>
        </p:txBody>
      </p:sp>
      <p:pic>
        <p:nvPicPr>
          <p:cNvPr id="4" name="Content Placeholder 3"/>
          <p:cNvPicPr>
            <a:picLocks noGrp="1" noChangeAspect="1"/>
          </p:cNvPicPr>
          <p:nvPr>
            <p:ph idx="1"/>
          </p:nvPr>
        </p:nvPicPr>
        <p:blipFill>
          <a:blip r:embed="rId2"/>
          <a:stretch>
            <a:fillRect/>
          </a:stretch>
        </p:blipFill>
        <p:spPr>
          <a:xfrm>
            <a:off x="792709" y="1916832"/>
            <a:ext cx="7558582" cy="4268713"/>
          </a:xfrm>
          <a:prstGeom prst="rect">
            <a:avLst/>
          </a:prstGeom>
        </p:spPr>
      </p:pic>
    </p:spTree>
    <p:extLst>
      <p:ext uri="{BB962C8B-B14F-4D97-AF65-F5344CB8AC3E}">
        <p14:creationId xmlns:p14="http://schemas.microsoft.com/office/powerpoint/2010/main" val="3577866027"/>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NICS Library Service</a:t>
            </a:r>
            <a:endParaRPr lang="en-GB" dirty="0"/>
          </a:p>
        </p:txBody>
      </p:sp>
      <p:sp>
        <p:nvSpPr>
          <p:cNvPr id="3" name="Content Placeholder 2"/>
          <p:cNvSpPr>
            <a:spLocks noGrp="1"/>
          </p:cNvSpPr>
          <p:nvPr>
            <p:ph idx="1"/>
          </p:nvPr>
        </p:nvSpPr>
        <p:spPr>
          <a:noFill/>
        </p:spPr>
        <p:txBody>
          <a:bodyPr/>
          <a:lstStyle/>
          <a:p>
            <a:r>
              <a:rPr lang="en-GB" dirty="0" smtClean="0"/>
              <a:t>Launched July 2016 </a:t>
            </a:r>
          </a:p>
          <a:p>
            <a:r>
              <a:rPr lang="en-GB" dirty="0" smtClean="0"/>
              <a:t>Amalgamation of Libraries and staff</a:t>
            </a:r>
          </a:p>
          <a:p>
            <a:r>
              <a:rPr lang="en-GB" dirty="0" smtClean="0"/>
              <a:t>Main Libraries in </a:t>
            </a:r>
            <a:r>
              <a:rPr lang="en-GB" dirty="0" err="1" smtClean="0"/>
              <a:t>Dundonald</a:t>
            </a:r>
            <a:r>
              <a:rPr lang="en-GB" dirty="0" smtClean="0"/>
              <a:t> House &amp; Victoria Hall</a:t>
            </a:r>
          </a:p>
          <a:p>
            <a:r>
              <a:rPr lang="en-GB" dirty="0" smtClean="0"/>
              <a:t>Victoria Hall Library – legal collection as well as general NICS material</a:t>
            </a:r>
          </a:p>
          <a:p>
            <a:endParaRPr lang="en-GB" dirty="0" smtClean="0"/>
          </a:p>
          <a:p>
            <a:endParaRPr lang="en-GB" dirty="0" smtClean="0"/>
          </a:p>
          <a:p>
            <a:endParaRPr lang="en-GB"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LexisPSL</a:t>
            </a:r>
            <a:endParaRPr lang="en-GB" dirty="0"/>
          </a:p>
        </p:txBody>
      </p:sp>
      <p:sp>
        <p:nvSpPr>
          <p:cNvPr id="3" name="Content Placeholder 2"/>
          <p:cNvSpPr>
            <a:spLocks noGrp="1"/>
          </p:cNvSpPr>
          <p:nvPr>
            <p:ph idx="1"/>
          </p:nvPr>
        </p:nvSpPr>
        <p:spPr>
          <a:xfrm>
            <a:off x="457200" y="1935480"/>
            <a:ext cx="8229600" cy="4589864"/>
          </a:xfrm>
        </p:spPr>
        <p:txBody>
          <a:bodyPr>
            <a:normAutofit lnSpcReduction="10000"/>
          </a:bodyPr>
          <a:lstStyle/>
          <a:p>
            <a:r>
              <a:rPr lang="en-GB" sz="2400" dirty="0" smtClean="0"/>
              <a:t>Access </a:t>
            </a:r>
            <a:r>
              <a:rPr lang="en-GB" sz="2400" dirty="0" err="1" smtClean="0"/>
              <a:t>LexisPSL</a:t>
            </a:r>
            <a:r>
              <a:rPr lang="en-GB" sz="2400" dirty="0" smtClean="0"/>
              <a:t> in one of 2 ways:</a:t>
            </a:r>
          </a:p>
          <a:p>
            <a:pPr lvl="1"/>
            <a:r>
              <a:rPr lang="en-GB" sz="2200" dirty="0" smtClean="0"/>
              <a:t>Via the link (</a:t>
            </a:r>
            <a:r>
              <a:rPr lang="en-GB" sz="2200" u="sng" dirty="0" err="1" smtClean="0"/>
              <a:t>LexisPSL</a:t>
            </a:r>
            <a:r>
              <a:rPr lang="en-GB" sz="2200" u="sng" dirty="0" smtClean="0"/>
              <a:t> (Practical Guidance)</a:t>
            </a:r>
            <a:r>
              <a:rPr lang="en-GB" sz="2200" dirty="0" smtClean="0"/>
              <a:t>)on the far right of the General Search page in </a:t>
            </a:r>
            <a:r>
              <a:rPr lang="en-GB" sz="2200" dirty="0" err="1" smtClean="0"/>
              <a:t>LexisLibrary</a:t>
            </a:r>
            <a:r>
              <a:rPr lang="en-GB" sz="2200" dirty="0" smtClean="0"/>
              <a:t> when already signed in;</a:t>
            </a:r>
          </a:p>
          <a:p>
            <a:pPr lvl="1"/>
            <a:r>
              <a:rPr lang="en-GB" sz="2200" dirty="0" smtClean="0"/>
              <a:t>Access it directly at </a:t>
            </a:r>
            <a:r>
              <a:rPr lang="en-GB" sz="2200" u="sng" dirty="0" smtClean="0">
                <a:hlinkClick r:id="rId2"/>
              </a:rPr>
              <a:t>www.lexisnexis.com/uk/lexispsl</a:t>
            </a:r>
            <a:r>
              <a:rPr lang="en-GB" sz="2200" u="sng" dirty="0" smtClean="0"/>
              <a:t> </a:t>
            </a:r>
            <a:r>
              <a:rPr lang="en-GB" sz="2200" dirty="0" smtClean="0"/>
              <a:t>and sign in using your </a:t>
            </a:r>
            <a:r>
              <a:rPr lang="en-GB" sz="2200" dirty="0" err="1" smtClean="0"/>
              <a:t>LexisLibrary</a:t>
            </a:r>
            <a:r>
              <a:rPr lang="en-GB" sz="2200" dirty="0" smtClean="0"/>
              <a:t> details</a:t>
            </a:r>
          </a:p>
          <a:p>
            <a:r>
              <a:rPr lang="en-GB" sz="2400" dirty="0" smtClean="0"/>
              <a:t>Select the relevant practice area by clicking on the arrow beside the current practice area, e.g. Employment</a:t>
            </a:r>
          </a:p>
          <a:p>
            <a:r>
              <a:rPr lang="en-GB" sz="2400" dirty="0" smtClean="0"/>
              <a:t>The Topics menu lists the wide range of subjects covered in the chosen practice area</a:t>
            </a:r>
          </a:p>
          <a:p>
            <a:r>
              <a:rPr lang="en-GB" sz="2400" dirty="0" smtClean="0"/>
              <a:t>There is also a search box to allow the user to search all practice areas or select only </a:t>
            </a:r>
            <a:r>
              <a:rPr lang="en-GB" sz="2400" smtClean="0"/>
              <a:t>relevant areas</a:t>
            </a:r>
            <a:endParaRPr lang="en-GB" sz="2400" dirty="0" smtClean="0"/>
          </a:p>
          <a:p>
            <a:pPr lvl="1"/>
            <a:endParaRPr lang="en-GB" dirty="0"/>
          </a:p>
          <a:p>
            <a:pPr lvl="1"/>
            <a:endParaRPr lang="en-GB" u="sng" dirty="0" smtClean="0"/>
          </a:p>
          <a:p>
            <a:pPr lvl="1"/>
            <a:endParaRPr lang="en-GB" dirty="0" smtClean="0"/>
          </a:p>
          <a:p>
            <a:pPr lvl="1"/>
            <a:endParaRPr lang="en-GB" dirty="0"/>
          </a:p>
        </p:txBody>
      </p:sp>
    </p:spTree>
    <p:extLst>
      <p:ext uri="{BB962C8B-B14F-4D97-AF65-F5344CB8AC3E}">
        <p14:creationId xmlns:p14="http://schemas.microsoft.com/office/powerpoint/2010/main" val="404877992"/>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Lawtel</a:t>
            </a:r>
            <a:endParaRPr lang="en-GB" dirty="0"/>
          </a:p>
        </p:txBody>
      </p:sp>
      <p:pic>
        <p:nvPicPr>
          <p:cNvPr id="4" name="Content Placeholder 3"/>
          <p:cNvPicPr>
            <a:picLocks noGrp="1" noChangeAspect="1"/>
          </p:cNvPicPr>
          <p:nvPr>
            <p:ph idx="1"/>
          </p:nvPr>
        </p:nvPicPr>
        <p:blipFill>
          <a:blip r:embed="rId3"/>
          <a:stretch>
            <a:fillRect/>
          </a:stretch>
        </p:blipFill>
        <p:spPr>
          <a:xfrm>
            <a:off x="824096" y="1935163"/>
            <a:ext cx="7495807" cy="4389437"/>
          </a:xfrm>
          <a:prstGeom prst="rect">
            <a:avLst/>
          </a:prstGeom>
        </p:spPr>
      </p:pic>
    </p:spTree>
    <p:extLst>
      <p:ext uri="{BB962C8B-B14F-4D97-AF65-F5344CB8AC3E}">
        <p14:creationId xmlns:p14="http://schemas.microsoft.com/office/powerpoint/2010/main" val="3657036793"/>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Lawtel</a:t>
            </a:r>
            <a:endParaRPr lang="en-GB" dirty="0"/>
          </a:p>
        </p:txBody>
      </p:sp>
      <p:sp>
        <p:nvSpPr>
          <p:cNvPr id="3" name="Content Placeholder 2"/>
          <p:cNvSpPr>
            <a:spLocks noGrp="1"/>
          </p:cNvSpPr>
          <p:nvPr>
            <p:ph idx="1"/>
          </p:nvPr>
        </p:nvSpPr>
        <p:spPr/>
        <p:txBody>
          <a:bodyPr/>
          <a:lstStyle/>
          <a:p>
            <a:r>
              <a:rPr lang="en-US" dirty="0" smtClean="0"/>
              <a:t>Essentially a current awareness service that provides brief case reports within a day of judgement being made</a:t>
            </a:r>
          </a:p>
          <a:p>
            <a:r>
              <a:rPr lang="en-US" dirty="0" smtClean="0"/>
              <a:t>Daily or weekly alerting service on a specific topic</a:t>
            </a:r>
          </a:p>
          <a:p>
            <a:r>
              <a:rPr lang="en-US" dirty="0" smtClean="0"/>
              <a:t>Library currently emails some, e.g. criminal justice, environment, family and social security</a:t>
            </a:r>
          </a:p>
          <a:p>
            <a:r>
              <a:rPr lang="en-US" dirty="0" smtClean="0"/>
              <a:t>Contact us for full text of articles</a:t>
            </a:r>
          </a:p>
          <a:p>
            <a:r>
              <a:rPr lang="en-US" dirty="0" smtClean="0"/>
              <a:t>Full text UK legislation</a:t>
            </a:r>
            <a:endParaRPr lang="en-GB" dirty="0"/>
          </a:p>
        </p:txBody>
      </p:sp>
    </p:spTree>
    <p:extLst>
      <p:ext uri="{BB962C8B-B14F-4D97-AF65-F5344CB8AC3E}">
        <p14:creationId xmlns:p14="http://schemas.microsoft.com/office/powerpoint/2010/main" val="2268494437"/>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Justis</a:t>
            </a:r>
            <a:r>
              <a:rPr lang="en-US" dirty="0" smtClean="0"/>
              <a:t> One</a:t>
            </a:r>
            <a:endParaRPr lang="en-GB" dirty="0"/>
          </a:p>
        </p:txBody>
      </p:sp>
      <p:pic>
        <p:nvPicPr>
          <p:cNvPr id="4" name="Content Placeholder 3"/>
          <p:cNvPicPr>
            <a:picLocks noGrp="1" noChangeAspect="1"/>
          </p:cNvPicPr>
          <p:nvPr>
            <p:ph idx="1"/>
          </p:nvPr>
        </p:nvPicPr>
        <p:blipFill>
          <a:blip r:embed="rId3"/>
          <a:stretch>
            <a:fillRect/>
          </a:stretch>
        </p:blipFill>
        <p:spPr>
          <a:xfrm>
            <a:off x="457200" y="2083975"/>
            <a:ext cx="8229600" cy="4091812"/>
          </a:xfrm>
          <a:prstGeom prst="rect">
            <a:avLst/>
          </a:prstGeom>
        </p:spPr>
      </p:pic>
    </p:spTree>
    <p:extLst>
      <p:ext uri="{BB962C8B-B14F-4D97-AF65-F5344CB8AC3E}">
        <p14:creationId xmlns:p14="http://schemas.microsoft.com/office/powerpoint/2010/main" val="4182513593"/>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Justis</a:t>
            </a:r>
            <a:r>
              <a:rPr lang="en-US" dirty="0" smtClean="0"/>
              <a:t> One</a:t>
            </a:r>
            <a:endParaRPr lang="en-GB" dirty="0"/>
          </a:p>
        </p:txBody>
      </p:sp>
      <p:sp>
        <p:nvSpPr>
          <p:cNvPr id="3" name="Content Placeholder 2"/>
          <p:cNvSpPr>
            <a:spLocks noGrp="1"/>
          </p:cNvSpPr>
          <p:nvPr>
            <p:ph idx="1"/>
          </p:nvPr>
        </p:nvSpPr>
        <p:spPr/>
        <p:txBody>
          <a:bodyPr/>
          <a:lstStyle/>
          <a:p>
            <a:endParaRPr lang="en-GB" dirty="0" smtClean="0"/>
          </a:p>
          <a:p>
            <a:r>
              <a:rPr lang="en-US" dirty="0"/>
              <a:t>The UK Statutes database contains the full text of all Acts of Parliament in England, Wales and Scotland as enacted, from 1235 to the present </a:t>
            </a:r>
            <a:r>
              <a:rPr lang="en-US" dirty="0" smtClean="0"/>
              <a:t>day</a:t>
            </a:r>
          </a:p>
          <a:p>
            <a:r>
              <a:rPr lang="en-US" dirty="0"/>
              <a:t>Local Acts - A </a:t>
            </a:r>
            <a:r>
              <a:rPr lang="en-US" dirty="0" smtClean="0"/>
              <a:t>fully </a:t>
            </a:r>
            <a:r>
              <a:rPr lang="en-US" dirty="0"/>
              <a:t>searchable database of all as-enacted, full-text local legislation from 1797 to </a:t>
            </a:r>
            <a:r>
              <a:rPr lang="en-US" dirty="0" smtClean="0"/>
              <a:t>date</a:t>
            </a:r>
          </a:p>
          <a:p>
            <a:r>
              <a:rPr lang="en-US" dirty="0" smtClean="0"/>
              <a:t>UK Case law from 1163 to the present day</a:t>
            </a:r>
            <a:endParaRPr lang="en-GB" dirty="0" smtClean="0"/>
          </a:p>
          <a:p>
            <a:r>
              <a:rPr lang="en-GB" dirty="0" smtClean="0"/>
              <a:t>Contains Irish legislation and cases from 1998</a:t>
            </a:r>
            <a:endParaRPr lang="en-GB" dirty="0"/>
          </a:p>
        </p:txBody>
      </p:sp>
    </p:spTree>
    <p:extLst>
      <p:ext uri="{BB962C8B-B14F-4D97-AF65-F5344CB8AC3E}">
        <p14:creationId xmlns:p14="http://schemas.microsoft.com/office/powerpoint/2010/main" val="3106570886"/>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Training</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Each of the LION databases have their own easy to follow User Guides and tutorials on their site</a:t>
            </a:r>
          </a:p>
          <a:p>
            <a:r>
              <a:rPr lang="en-GB" dirty="0" smtClean="0"/>
              <a:t>You can arrange one to one training sessions with library staff </a:t>
            </a:r>
          </a:p>
          <a:p>
            <a:r>
              <a:rPr lang="en-GB" dirty="0" smtClean="0"/>
              <a:t>Suppliers regularly offer workplace visits for training seminars</a:t>
            </a:r>
          </a:p>
          <a:p>
            <a:r>
              <a:rPr lang="en-GB" dirty="0" smtClean="0"/>
              <a:t>If you require further information on any of the library services or databases please contact us:</a:t>
            </a:r>
          </a:p>
          <a:p>
            <a:r>
              <a:rPr lang="en-GB" dirty="0" smtClean="0"/>
              <a:t>Fiona Sawey – x41046</a:t>
            </a:r>
          </a:p>
          <a:p>
            <a:r>
              <a:rPr lang="en-GB" dirty="0"/>
              <a:t>Gillian Potter – </a:t>
            </a:r>
            <a:r>
              <a:rPr lang="en-GB" dirty="0" smtClean="0"/>
              <a:t>x51224</a:t>
            </a:r>
          </a:p>
          <a:p>
            <a:r>
              <a:rPr lang="en-GB" smtClean="0">
                <a:solidFill>
                  <a:schemeClr val="accent1">
                    <a:lumMod val="75000"/>
                  </a:schemeClr>
                </a:solidFill>
              </a:rPr>
              <a:t>legal.library@finance-ni.gov.uk</a:t>
            </a:r>
            <a:endParaRPr lang="en-GB" dirty="0" smtClean="0">
              <a:solidFill>
                <a:schemeClr val="accent1">
                  <a:lumMod val="75000"/>
                </a:schemeClr>
              </a:solidFill>
            </a:endParaRPr>
          </a:p>
          <a:p>
            <a:pPr marL="0" indent="0">
              <a:buNone/>
            </a:pPr>
            <a:endParaRPr lang="en-GB" dirty="0" smtClean="0"/>
          </a:p>
          <a:p>
            <a:pPr>
              <a:buNone/>
            </a:pPr>
            <a:endParaRPr lang="en-GB" dirty="0" smtClean="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do?</a:t>
            </a:r>
            <a:endParaRPr lang="en-GB" dirty="0"/>
          </a:p>
        </p:txBody>
      </p:sp>
      <p:sp>
        <p:nvSpPr>
          <p:cNvPr id="3" name="Content Placeholder 2"/>
          <p:cNvSpPr>
            <a:spLocks noGrp="1"/>
          </p:cNvSpPr>
          <p:nvPr>
            <p:ph idx="1"/>
          </p:nvPr>
        </p:nvSpPr>
        <p:spPr/>
        <p:txBody>
          <a:bodyPr>
            <a:normAutofit/>
          </a:bodyPr>
          <a:lstStyle/>
          <a:p>
            <a:r>
              <a:rPr lang="en-GB" dirty="0" smtClean="0"/>
              <a:t>Provide an information and enquiry service</a:t>
            </a:r>
          </a:p>
          <a:p>
            <a:r>
              <a:rPr lang="en-GB" dirty="0" smtClean="0"/>
              <a:t>Lending service</a:t>
            </a:r>
          </a:p>
          <a:p>
            <a:r>
              <a:rPr lang="en-GB" dirty="0" smtClean="0"/>
              <a:t>Access to electronic databases</a:t>
            </a:r>
          </a:p>
          <a:p>
            <a:r>
              <a:rPr lang="en-GB" dirty="0" smtClean="0"/>
              <a:t>Access to e-books</a:t>
            </a:r>
          </a:p>
          <a:p>
            <a:r>
              <a:rPr lang="en-GB" dirty="0" smtClean="0"/>
              <a:t>Training on NICS e-Library databases</a:t>
            </a:r>
          </a:p>
          <a:p>
            <a:pPr marL="0" indent="0">
              <a:buNone/>
            </a:pPr>
            <a:endParaRPr lang="en-GB" dirty="0" smtClean="0"/>
          </a:p>
          <a:p>
            <a:endParaRPr lang="en-GB"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How to access NICS e-Library</a:t>
            </a:r>
            <a:endParaRPr lang="en-GB" dirty="0"/>
          </a:p>
        </p:txBody>
      </p:sp>
      <p:sp>
        <p:nvSpPr>
          <p:cNvPr id="3" name="Content Placeholder 2"/>
          <p:cNvSpPr>
            <a:spLocks noGrp="1"/>
          </p:cNvSpPr>
          <p:nvPr>
            <p:ph idx="1"/>
          </p:nvPr>
        </p:nvSpPr>
        <p:spPr/>
        <p:txBody>
          <a:bodyPr/>
          <a:lstStyle/>
          <a:p>
            <a:r>
              <a:rPr lang="en-GB" dirty="0" smtClean="0"/>
              <a:t>From desktop icon</a:t>
            </a:r>
          </a:p>
          <a:p>
            <a:r>
              <a:rPr lang="en-GB" dirty="0" smtClean="0"/>
              <a:t>NICS e-Library website: </a:t>
            </a:r>
            <a:r>
              <a:rPr lang="en-GB" dirty="0" smtClean="0">
                <a:solidFill>
                  <a:schemeClr val="accent1">
                    <a:lumMod val="75000"/>
                  </a:schemeClr>
                </a:solidFill>
              </a:rPr>
              <a:t>http://library.nics.gov.uk</a:t>
            </a:r>
          </a:p>
          <a:p>
            <a:r>
              <a:rPr lang="en-GB" dirty="0" smtClean="0"/>
              <a:t>Legal enquiries – </a:t>
            </a:r>
            <a:r>
              <a:rPr lang="en-GB" dirty="0" smtClean="0">
                <a:solidFill>
                  <a:schemeClr val="accent1">
                    <a:lumMod val="75000"/>
                  </a:schemeClr>
                </a:solidFill>
              </a:rPr>
              <a:t>legal.library@finance-ni.gov.uk</a:t>
            </a:r>
          </a:p>
          <a:p>
            <a:r>
              <a:rPr lang="en-GB" dirty="0" smtClean="0"/>
              <a:t>Visit the Library</a:t>
            </a:r>
          </a:p>
          <a:p>
            <a:r>
              <a:rPr lang="en-GB" dirty="0" smtClean="0"/>
              <a:t>By telephone</a:t>
            </a:r>
          </a:p>
          <a:p>
            <a:pPr>
              <a:buNone/>
            </a:pPr>
            <a:endParaRPr lang="en-GB" dirty="0" smtClean="0"/>
          </a:p>
          <a:p>
            <a:pPr>
              <a:buNone/>
            </a:pPr>
            <a:endParaRPr lang="en-GB" dirty="0" smtClean="0"/>
          </a:p>
          <a:p>
            <a:endParaRPr lang="en-GB" dirty="0" smtClean="0"/>
          </a:p>
        </p:txBody>
      </p:sp>
      <p:pic>
        <p:nvPicPr>
          <p:cNvPr id="6" name="Picture 5" descr="image"/>
          <p:cNvPicPr/>
          <p:nvPr/>
        </p:nvPicPr>
        <p:blipFill>
          <a:blip r:embed="rId3" r:link="rId4" cstate="print"/>
          <a:srcRect/>
          <a:stretch>
            <a:fillRect/>
          </a:stretch>
        </p:blipFill>
        <p:spPr bwMode="auto">
          <a:xfrm>
            <a:off x="3635896" y="1988840"/>
            <a:ext cx="388620" cy="37338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Electronic Resources</a:t>
            </a:r>
            <a:endParaRPr lang="en-GB" dirty="0"/>
          </a:p>
        </p:txBody>
      </p:sp>
      <p:sp>
        <p:nvSpPr>
          <p:cNvPr id="3" name="Content Placeholder 2"/>
          <p:cNvSpPr>
            <a:spLocks noGrp="1"/>
          </p:cNvSpPr>
          <p:nvPr>
            <p:ph idx="1"/>
          </p:nvPr>
        </p:nvSpPr>
        <p:spPr/>
        <p:txBody>
          <a:bodyPr>
            <a:normAutofit/>
          </a:bodyPr>
          <a:lstStyle/>
          <a:p>
            <a:r>
              <a:rPr lang="en-GB" dirty="0" smtClean="0"/>
              <a:t>Journal Databases including: </a:t>
            </a:r>
            <a:r>
              <a:rPr lang="en-GB" dirty="0" smtClean="0">
                <a:solidFill>
                  <a:schemeClr val="accent1">
                    <a:lumMod val="75000"/>
                  </a:schemeClr>
                </a:solidFill>
              </a:rPr>
              <a:t>Science Direct</a:t>
            </a:r>
            <a:r>
              <a:rPr lang="en-GB" dirty="0" smtClean="0"/>
              <a:t>, </a:t>
            </a:r>
            <a:r>
              <a:rPr lang="en-GB" dirty="0" smtClean="0">
                <a:solidFill>
                  <a:schemeClr val="accent1">
                    <a:lumMod val="75000"/>
                  </a:schemeClr>
                </a:solidFill>
              </a:rPr>
              <a:t>EBSCO</a:t>
            </a:r>
            <a:r>
              <a:rPr lang="en-GB" dirty="0" smtClean="0"/>
              <a:t>, and </a:t>
            </a:r>
            <a:r>
              <a:rPr lang="en-GB" dirty="0" smtClean="0">
                <a:solidFill>
                  <a:schemeClr val="accent1">
                    <a:lumMod val="75000"/>
                  </a:schemeClr>
                </a:solidFill>
              </a:rPr>
              <a:t>Emerald</a:t>
            </a:r>
            <a:r>
              <a:rPr lang="en-GB" dirty="0" smtClean="0"/>
              <a:t> </a:t>
            </a:r>
            <a:r>
              <a:rPr lang="en-GB" dirty="0"/>
              <a:t>providing access to </a:t>
            </a:r>
            <a:r>
              <a:rPr lang="en-GB" dirty="0" smtClean="0"/>
              <a:t>popular journals like Public </a:t>
            </a:r>
            <a:r>
              <a:rPr lang="en-GB" dirty="0"/>
              <a:t>Administration and Harvard Business Review </a:t>
            </a:r>
            <a:endParaRPr lang="en-GB" dirty="0" smtClean="0"/>
          </a:p>
          <a:p>
            <a:r>
              <a:rPr lang="en-GB" dirty="0" smtClean="0"/>
              <a:t>Access to newspapers via the </a:t>
            </a:r>
            <a:r>
              <a:rPr lang="en-GB" dirty="0" smtClean="0">
                <a:solidFill>
                  <a:schemeClr val="accent1">
                    <a:lumMod val="75000"/>
                  </a:schemeClr>
                </a:solidFill>
              </a:rPr>
              <a:t>Nexis</a:t>
            </a:r>
            <a:r>
              <a:rPr lang="en-GB" dirty="0" smtClean="0"/>
              <a:t> service</a:t>
            </a:r>
          </a:p>
          <a:p>
            <a:r>
              <a:rPr lang="en-GB" dirty="0" smtClean="0"/>
              <a:t>Financial Times and the Economist online</a:t>
            </a:r>
          </a:p>
          <a:p>
            <a:r>
              <a:rPr lang="en-GB" dirty="0" smtClean="0"/>
              <a:t>Lexis Legal Library</a:t>
            </a:r>
          </a:p>
          <a:p>
            <a:r>
              <a:rPr lang="en-GB" dirty="0" smtClean="0"/>
              <a:t>Valentine’s Laws of Northern Ireland</a:t>
            </a:r>
          </a:p>
          <a:p>
            <a:r>
              <a:rPr lang="en-GB" dirty="0" smtClean="0"/>
              <a:t>E-Books</a:t>
            </a:r>
          </a:p>
          <a:p>
            <a:pPr marL="0" indent="0">
              <a:buNone/>
            </a:pPr>
            <a:endParaRPr lang="en-GB" dirty="0" smtClean="0"/>
          </a:p>
          <a:p>
            <a:pPr>
              <a:buNone/>
            </a:pPr>
            <a:endParaRPr lang="en-GB" dirty="0" smtClean="0"/>
          </a:p>
          <a:p>
            <a:endParaRPr lang="en-GB"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9552" y="908720"/>
            <a:ext cx="7573010" cy="5708884"/>
          </a:xfrm>
          <a:prstGeom prst="rect">
            <a:avLst/>
          </a:prstGeom>
        </p:spPr>
      </p:pic>
    </p:spTree>
    <p:extLst>
      <p:ext uri="{BB962C8B-B14F-4D97-AF65-F5344CB8AC3E}">
        <p14:creationId xmlns:p14="http://schemas.microsoft.com/office/powerpoint/2010/main" val="2442083985"/>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9632" y="980728"/>
            <a:ext cx="6624736" cy="5360521"/>
          </a:xfrm>
          <a:prstGeom prst="rect">
            <a:avLst/>
          </a:prstGeom>
        </p:spPr>
      </p:pic>
    </p:spTree>
    <p:extLst>
      <p:ext uri="{BB962C8B-B14F-4D97-AF65-F5344CB8AC3E}">
        <p14:creationId xmlns:p14="http://schemas.microsoft.com/office/powerpoint/2010/main" val="379866395"/>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Legal Information Online Network</a:t>
            </a:r>
            <a:endParaRPr lang="en-GB" dirty="0"/>
          </a:p>
        </p:txBody>
      </p:sp>
      <p:sp>
        <p:nvSpPr>
          <p:cNvPr id="3" name="Content Placeholder 2"/>
          <p:cNvSpPr>
            <a:spLocks noGrp="1"/>
          </p:cNvSpPr>
          <p:nvPr>
            <p:ph idx="1"/>
          </p:nvPr>
        </p:nvSpPr>
        <p:spPr/>
        <p:txBody>
          <a:bodyPr/>
          <a:lstStyle/>
          <a:p>
            <a:r>
              <a:rPr lang="en-GB" dirty="0" smtClean="0"/>
              <a:t>Government legal community information gateway</a:t>
            </a:r>
          </a:p>
          <a:p>
            <a:pPr lvl="1"/>
            <a:r>
              <a:rPr lang="en-GB" dirty="0" smtClean="0">
                <a:solidFill>
                  <a:schemeClr val="accent1">
                    <a:lumMod val="75000"/>
                  </a:schemeClr>
                </a:solidFill>
              </a:rPr>
              <a:t>https://lion.governmentlegal.gov.uk</a:t>
            </a:r>
          </a:p>
          <a:p>
            <a:r>
              <a:rPr lang="en-GB" dirty="0" smtClean="0"/>
              <a:t>Provides access to:</a:t>
            </a:r>
          </a:p>
          <a:p>
            <a:pPr lvl="1"/>
            <a:r>
              <a:rPr lang="en-GB" dirty="0" smtClean="0"/>
              <a:t>Westlaw</a:t>
            </a:r>
          </a:p>
          <a:p>
            <a:pPr lvl="1"/>
            <a:r>
              <a:rPr lang="en-GB" dirty="0" smtClean="0"/>
              <a:t>Lexis </a:t>
            </a:r>
            <a:endParaRPr lang="en-GB" dirty="0" smtClean="0"/>
          </a:p>
          <a:p>
            <a:pPr lvl="1"/>
            <a:r>
              <a:rPr lang="en-GB" dirty="0" err="1" smtClean="0"/>
              <a:t>LexisPSL</a:t>
            </a:r>
            <a:endParaRPr lang="en-GB" dirty="0" smtClean="0"/>
          </a:p>
          <a:p>
            <a:pPr lvl="1"/>
            <a:r>
              <a:rPr lang="en-GB" dirty="0" err="1" smtClean="0"/>
              <a:t>Lawtel</a:t>
            </a:r>
            <a:endParaRPr lang="en-GB" dirty="0" smtClean="0"/>
          </a:p>
          <a:p>
            <a:pPr lvl="1"/>
            <a:r>
              <a:rPr lang="en-GB" dirty="0" err="1" smtClean="0"/>
              <a:t>Justis</a:t>
            </a:r>
            <a:r>
              <a:rPr lang="en-GB" dirty="0" smtClean="0"/>
              <a:t> One</a:t>
            </a:r>
          </a:p>
          <a:p>
            <a:pPr lvl="1"/>
            <a:r>
              <a:rPr lang="en-GB" dirty="0" smtClean="0"/>
              <a:t>Practical Law</a:t>
            </a:r>
            <a:endParaRPr lang="en-GB"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Westlaw/Practical Law</a:t>
            </a:r>
            <a:endParaRPr lang="en-GB" dirty="0"/>
          </a:p>
        </p:txBody>
      </p:sp>
      <p:pic>
        <p:nvPicPr>
          <p:cNvPr id="4" name="Content Placeholder 3"/>
          <p:cNvPicPr>
            <a:picLocks noGrp="1" noChangeAspect="1"/>
          </p:cNvPicPr>
          <p:nvPr>
            <p:ph idx="1"/>
          </p:nvPr>
        </p:nvPicPr>
        <p:blipFill>
          <a:blip r:embed="rId3"/>
          <a:stretch>
            <a:fillRect/>
          </a:stretch>
        </p:blipFill>
        <p:spPr>
          <a:xfrm>
            <a:off x="755576" y="1847088"/>
            <a:ext cx="7229382" cy="4608512"/>
          </a:xfrm>
          <a:prstGeom prst="rect">
            <a:avLst/>
          </a:prstGeom>
        </p:spPr>
      </p:pic>
    </p:spTree>
    <p:extLst>
      <p:ext uri="{BB962C8B-B14F-4D97-AF65-F5344CB8AC3E}">
        <p14:creationId xmlns:p14="http://schemas.microsoft.com/office/powerpoint/2010/main" val="3896082941"/>
      </p:ext>
    </p:extLst>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1072</TotalTime>
  <Words>1200</Words>
  <Application>Microsoft Office PowerPoint</Application>
  <PresentationFormat>On-screen Show (4:3)</PresentationFormat>
  <Paragraphs>146</Paragraphs>
  <Slides>25</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Constantia</vt:lpstr>
      <vt:lpstr>Wingdings 2</vt:lpstr>
      <vt:lpstr>Flow</vt:lpstr>
      <vt:lpstr>PowerPoint Presentation</vt:lpstr>
      <vt:lpstr>NICS Library Service</vt:lpstr>
      <vt:lpstr>What we do?</vt:lpstr>
      <vt:lpstr>How to access NICS e-Library</vt:lpstr>
      <vt:lpstr>Electronic Resources</vt:lpstr>
      <vt:lpstr>PowerPoint Presentation</vt:lpstr>
      <vt:lpstr>PowerPoint Presentation</vt:lpstr>
      <vt:lpstr>Legal Information Online Network</vt:lpstr>
      <vt:lpstr>Westlaw/Practical Law</vt:lpstr>
      <vt:lpstr>Westlaw</vt:lpstr>
      <vt:lpstr>Westlaw - cases</vt:lpstr>
      <vt:lpstr>Westlaw - legislation</vt:lpstr>
      <vt:lpstr>Westlaw - journals</vt:lpstr>
      <vt:lpstr>Westlaw – more</vt:lpstr>
      <vt:lpstr>Practical Law</vt:lpstr>
      <vt:lpstr>Practical Law</vt:lpstr>
      <vt:lpstr>Lexis Library</vt:lpstr>
      <vt:lpstr>Lexis Library</vt:lpstr>
      <vt:lpstr>LexisPSL</vt:lpstr>
      <vt:lpstr>LexisPSL</vt:lpstr>
      <vt:lpstr>Lawtel</vt:lpstr>
      <vt:lpstr>Lawtel</vt:lpstr>
      <vt:lpstr>Justis One</vt:lpstr>
      <vt:lpstr>Justis One</vt:lpstr>
      <vt:lpstr>Further Training</vt:lpstr>
    </vt:vector>
  </TitlesOfParts>
  <Company>IT Assist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NICS e-Library Service</dc:title>
  <dc:creator>Heather Corbett</dc:creator>
  <cp:lastModifiedBy>Potter, Gillian</cp:lastModifiedBy>
  <cp:revision>83</cp:revision>
  <cp:lastPrinted>2020-02-17T16:23:06Z</cp:lastPrinted>
  <dcterms:created xsi:type="dcterms:W3CDTF">2017-02-15T08:55:37Z</dcterms:created>
  <dcterms:modified xsi:type="dcterms:W3CDTF">2020-10-19T13:32:46Z</dcterms:modified>
</cp:coreProperties>
</file>