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2" r:id="rId6"/>
    <p:sldId id="260" r:id="rId7"/>
    <p:sldId id="264" r:id="rId8"/>
    <p:sldId id="265" r:id="rId9"/>
    <p:sldId id="268" r:id="rId10"/>
    <p:sldId id="269" r:id="rId11"/>
    <p:sldId id="333" r:id="rId12"/>
    <p:sldId id="330" r:id="rId13"/>
    <p:sldId id="332" r:id="rId14"/>
    <p:sldId id="325" r:id="rId15"/>
    <p:sldId id="326" r:id="rId16"/>
    <p:sldId id="328" r:id="rId17"/>
    <p:sldId id="329" r:id="rId18"/>
    <p:sldId id="324" r:id="rId19"/>
    <p:sldId id="327" r:id="rId20"/>
    <p:sldId id="334"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94660"/>
  </p:normalViewPr>
  <p:slideViewPr>
    <p:cSldViewPr snapToGrid="0">
      <p:cViewPr varScale="1">
        <p:scale>
          <a:sx n="43" d="100"/>
          <a:sy n="43" d="100"/>
        </p:scale>
        <p:origin x="60"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11A21-F3CC-48F2-9C1A-D9545162D114}" type="datetimeFigureOut">
              <a:rPr lang="en-GB" smtClean="0"/>
              <a:t>26/11/2020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0989D-57C5-423D-81B7-9E85C3236E08}" type="slidenum">
              <a:rPr lang="en-GB" smtClean="0"/>
              <a:t>‹#›</a:t>
            </a:fld>
            <a:endParaRPr lang="en-GB"/>
          </a:p>
        </p:txBody>
      </p:sp>
    </p:spTree>
    <p:extLst>
      <p:ext uri="{BB962C8B-B14F-4D97-AF65-F5344CB8AC3E}">
        <p14:creationId xmlns:p14="http://schemas.microsoft.com/office/powerpoint/2010/main" val="161508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0989D-57C5-423D-81B7-9E85C3236E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68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B6743E-CB0A-4197-A827-AD5313377218}"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273281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B6743E-CB0A-4197-A827-AD5313377218}"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56866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B6743E-CB0A-4197-A827-AD5313377218}"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1645518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dox Standard - Option 1">
    <p:spTree>
      <p:nvGrpSpPr>
        <p:cNvPr id="1" name=""/>
        <p:cNvGrpSpPr/>
        <p:nvPr/>
      </p:nvGrpSpPr>
      <p:grpSpPr>
        <a:xfrm>
          <a:off x="0" y="0"/>
          <a:ext cx="0" cy="0"/>
          <a:chOff x="0" y="0"/>
          <a:chExt cx="0" cy="0"/>
        </a:xfrm>
      </p:grpSpPr>
      <p:sp>
        <p:nvSpPr>
          <p:cNvPr id="5" name="Rectangle 4"/>
          <p:cNvSpPr/>
          <p:nvPr userDrawn="1"/>
        </p:nvSpPr>
        <p:spPr>
          <a:xfrm>
            <a:off x="145961" y="1268760"/>
            <a:ext cx="11881521" cy="492534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n w="3175">
                <a:solidFill>
                  <a:schemeClr val="tx1"/>
                </a:solidFill>
              </a:ln>
            </a:endParaRPr>
          </a:p>
        </p:txBody>
      </p:sp>
      <p:sp>
        <p:nvSpPr>
          <p:cNvPr id="3" name="Content Placeholder 2"/>
          <p:cNvSpPr>
            <a:spLocks noGrp="1"/>
          </p:cNvSpPr>
          <p:nvPr>
            <p:ph idx="1"/>
          </p:nvPr>
        </p:nvSpPr>
        <p:spPr>
          <a:xfrm>
            <a:off x="154548" y="1267282"/>
            <a:ext cx="11857149" cy="4930032"/>
          </a:xfrm>
          <a:prstGeom prst="rect">
            <a:avLst/>
          </a:prstGeo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2"/>
          <p:cNvSpPr>
            <a:spLocks noGrp="1" noChangeArrowheads="1"/>
          </p:cNvSpPr>
          <p:nvPr>
            <p:ph type="title"/>
          </p:nvPr>
        </p:nvSpPr>
        <p:spPr bwMode="auto">
          <a:xfrm>
            <a:off x="143337" y="135797"/>
            <a:ext cx="10202691" cy="98466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27524052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B6743E-CB0A-4197-A827-AD5313377218}"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179631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B6743E-CB0A-4197-A827-AD5313377218}"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101592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B6743E-CB0A-4197-A827-AD5313377218}"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268713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B6743E-CB0A-4197-A827-AD5313377218}" type="datetimeFigureOut">
              <a:rPr lang="en-GB" smtClean="0"/>
              <a:t>26/11/2020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224481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B6743E-CB0A-4197-A827-AD5313377218}" type="datetimeFigureOut">
              <a:rPr lang="en-GB" smtClean="0"/>
              <a:t>26/11/2020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310112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6743E-CB0A-4197-A827-AD5313377218}" type="datetimeFigureOut">
              <a:rPr lang="en-GB" smtClean="0"/>
              <a:t>26/11/2020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360511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B6743E-CB0A-4197-A827-AD5313377218}"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69786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B6743E-CB0A-4197-A827-AD5313377218}"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C3C14C-283F-4031-80A0-8587C6C26082}" type="slidenum">
              <a:rPr lang="en-GB" smtClean="0"/>
              <a:t>‹#›</a:t>
            </a:fld>
            <a:endParaRPr lang="en-GB"/>
          </a:p>
        </p:txBody>
      </p:sp>
    </p:spTree>
    <p:extLst>
      <p:ext uri="{BB962C8B-B14F-4D97-AF65-F5344CB8AC3E}">
        <p14:creationId xmlns:p14="http://schemas.microsoft.com/office/powerpoint/2010/main" val="68628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43E-CB0A-4197-A827-AD5313377218}" type="datetimeFigureOut">
              <a:rPr lang="en-GB" smtClean="0"/>
              <a:t>26/11/2020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3C14C-283F-4031-80A0-8587C6C26082}" type="slidenum">
              <a:rPr lang="en-GB" smtClean="0"/>
              <a:t>‹#›</a:t>
            </a:fld>
            <a:endParaRPr lang="en-GB"/>
          </a:p>
        </p:txBody>
      </p:sp>
    </p:spTree>
    <p:extLst>
      <p:ext uri="{BB962C8B-B14F-4D97-AF65-F5344CB8AC3E}">
        <p14:creationId xmlns:p14="http://schemas.microsoft.com/office/powerpoint/2010/main" val="4121213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nformationservice.idoxgroup.com/iii/Register.do"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AsktheResearchTeam@idoxgroup.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AskTheResearchTeam@idoxgroup.co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informationservice.idoxgroup.com/iii/customerarea/userGuide.do?areaOfRelevance=infoservices" TargetMode="External"/><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w.ly/QbDB30r1QzP"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AskTheResearchTeam@idoxgroup.com"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a:bodyPr>
          <a:lstStyle/>
          <a:p>
            <a:r>
              <a:rPr lang="en-US" altLang="en-US" sz="4700" dirty="0">
                <a:solidFill>
                  <a:srgbClr val="FFFFFF"/>
                </a:solidFill>
                <a:latin typeface="Tahoma" panose="020B0604030504040204" pitchFamily="34" charset="0"/>
                <a:ea typeface="Tahoma" panose="020B0604030504040204" pitchFamily="34" charset="0"/>
                <a:cs typeface="Tahoma" panose="020B0604030504040204" pitchFamily="34" charset="0"/>
              </a:rPr>
              <a:t>An Introduction to The Knowledge Exchange</a:t>
            </a:r>
            <a:endParaRPr lang="en-GB" sz="47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3045368" y="4074718"/>
            <a:ext cx="6105194" cy="1206199"/>
          </a:xfrm>
        </p:spPr>
        <p:txBody>
          <a:bodyPr>
            <a:normAutofit/>
          </a:bodyPr>
          <a:lstStyle/>
          <a:p>
            <a:endParaRPr lang="en-GB" sz="800" dirty="0">
              <a:solidFill>
                <a:srgbClr val="FFFFFF"/>
              </a:solidFill>
            </a:endParaRPr>
          </a:p>
          <a:p>
            <a:r>
              <a:rPr lang="en-GB" sz="1600" dirty="0">
                <a:solidFill>
                  <a:srgbClr val="FFFFFF"/>
                </a:solidFill>
                <a:latin typeface="Tahoma" panose="020B0604030504040204" pitchFamily="34" charset="0"/>
                <a:ea typeface="Tahoma" panose="020B0604030504040204" pitchFamily="34" charset="0"/>
                <a:cs typeface="Tahoma" panose="020B0604030504040204" pitchFamily="34" charset="0"/>
              </a:rPr>
              <a:t>Rebecca Jackson </a:t>
            </a:r>
          </a:p>
          <a:p>
            <a:r>
              <a:rPr lang="en-GB" sz="1600" i="1" dirty="0">
                <a:solidFill>
                  <a:srgbClr val="FFFFFF"/>
                </a:solidFill>
                <a:latin typeface="Tahoma" panose="020B0604030504040204" pitchFamily="34" charset="0"/>
                <a:ea typeface="Tahoma" panose="020B0604030504040204" pitchFamily="34" charset="0"/>
                <a:cs typeface="Tahoma" panose="020B0604030504040204" pitchFamily="34" charset="0"/>
              </a:rPr>
              <a:t>Research and Training Manager</a:t>
            </a:r>
          </a:p>
          <a:p>
            <a:endParaRPr lang="en-GB" sz="800" dirty="0">
              <a:solidFill>
                <a:srgbClr val="FFFFFF"/>
              </a:solidFill>
              <a:latin typeface="Arial Rounded MT Bold" panose="020F0704030504030204" pitchFamily="34" charset="0"/>
            </a:endParaRPr>
          </a:p>
          <a:p>
            <a:endParaRPr lang="en-GB" sz="800" dirty="0">
              <a:solidFill>
                <a:srgbClr val="FFFFFF"/>
              </a:solidFill>
            </a:endParaRPr>
          </a:p>
        </p:txBody>
      </p:sp>
      <p:pic>
        <p:nvPicPr>
          <p:cNvPr id="7" name="Picture 6">
            <a:extLst>
              <a:ext uri="{FF2B5EF4-FFF2-40B4-BE49-F238E27FC236}">
                <a16:creationId xmlns:a16="http://schemas.microsoft.com/office/drawing/2014/main" id="{9A173B4F-15FD-4612-8712-394F2E6F68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75860" y="5836792"/>
            <a:ext cx="1079500" cy="876300"/>
          </a:xfrm>
          <a:prstGeom prst="rect">
            <a:avLst/>
          </a:prstGeom>
          <a:noFill/>
          <a:ln>
            <a:noFill/>
          </a:ln>
        </p:spPr>
      </p:pic>
    </p:spTree>
    <p:extLst>
      <p:ext uri="{BB962C8B-B14F-4D97-AF65-F5344CB8AC3E}">
        <p14:creationId xmlns:p14="http://schemas.microsoft.com/office/powerpoint/2010/main" val="317320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6647BE-17BC-4CA2-9DA3-C1695F160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6868" y="891541"/>
            <a:ext cx="6349430" cy="4074074"/>
          </a:xfrm>
        </p:spPr>
        <p:txBody>
          <a:bodyPr vert="horz" lIns="91440" tIns="45720" rIns="91440" bIns="45720" rtlCol="0" anchor="b">
            <a:normAutofit/>
          </a:bodyPr>
          <a:lstStyle/>
          <a:p>
            <a:r>
              <a:rPr lang="en-US" sz="6600" dirty="0">
                <a:latin typeface="Tahoma" panose="020B0604030504040204" pitchFamily="34" charset="0"/>
                <a:ea typeface="Tahoma" panose="020B0604030504040204" pitchFamily="34" charset="0"/>
                <a:cs typeface="Tahoma" panose="020B0604030504040204" pitchFamily="34" charset="0"/>
              </a:rPr>
              <a:t>Getting Started</a:t>
            </a:r>
          </a:p>
        </p:txBody>
      </p:sp>
      <p:sp>
        <p:nvSpPr>
          <p:cNvPr id="11" name="Rectangle 10">
            <a:extLst>
              <a:ext uri="{FF2B5EF4-FFF2-40B4-BE49-F238E27FC236}">
                <a16:creationId xmlns:a16="http://schemas.microsoft.com/office/drawing/2014/main" id="{D7D32065-BC60-4FA9-9D89-111C744F5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517" r="3" b="3"/>
          <a:stretch/>
        </p:blipFill>
        <p:spPr>
          <a:xfrm>
            <a:off x="7552815" y="891540"/>
            <a:ext cx="4639186"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60775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10EA4A-D297-4DD2-93C5-31115F58E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6FF42514-8879-4726-A5DC-9181A01AE5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9003" t="45716" r="30135" b="9820"/>
          <a:stretch>
            <a:fillRect/>
          </a:stretch>
        </p:blipFill>
        <p:spPr>
          <a:xfrm rot="5400000">
            <a:off x="3752077" y="2019878"/>
            <a:ext cx="6858000" cy="2818244"/>
          </a:xfrm>
          <a:custGeom>
            <a:avLst/>
            <a:gdLst>
              <a:gd name="connsiteX0" fmla="*/ 0 w 6858000"/>
              <a:gd name="connsiteY0" fmla="*/ 2818244 h 2818244"/>
              <a:gd name="connsiteX1" fmla="*/ 0 w 6858000"/>
              <a:gd name="connsiteY1" fmla="*/ 0 h 2818244"/>
              <a:gd name="connsiteX2" fmla="*/ 6858000 w 6858000"/>
              <a:gd name="connsiteY2" fmla="*/ 0 h 2818244"/>
              <a:gd name="connsiteX3" fmla="*/ 6857999 w 6858000"/>
              <a:gd name="connsiteY3" fmla="*/ 2818244 h 2818244"/>
            </a:gdLst>
            <a:ahLst/>
            <a:cxnLst>
              <a:cxn ang="0">
                <a:pos x="connsiteX0" y="connsiteY0"/>
              </a:cxn>
              <a:cxn ang="0">
                <a:pos x="connsiteX1" y="connsiteY1"/>
              </a:cxn>
              <a:cxn ang="0">
                <a:pos x="connsiteX2" y="connsiteY2"/>
              </a:cxn>
              <a:cxn ang="0">
                <a:pos x="connsiteX3" y="connsiteY3"/>
              </a:cxn>
            </a:cxnLst>
            <a:rect l="l" t="t" r="r" b="b"/>
            <a:pathLst>
              <a:path w="6858000" h="2818244">
                <a:moveTo>
                  <a:pt x="0" y="2818244"/>
                </a:moveTo>
                <a:lnTo>
                  <a:pt x="0" y="0"/>
                </a:lnTo>
                <a:lnTo>
                  <a:pt x="6858000" y="0"/>
                </a:lnTo>
                <a:lnTo>
                  <a:pt x="6857999" y="2818244"/>
                </a:lnTo>
                <a:close/>
              </a:path>
            </a:pathLst>
          </a:custGeom>
        </p:spPr>
      </p:pic>
      <p:sp>
        <p:nvSpPr>
          <p:cNvPr id="12" name="Rectangle 11">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1294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97DC5E84-B7B3-4000-A501-112E3502FCD2}"/>
              </a:ext>
            </a:extLst>
          </p:cNvPr>
          <p:cNvSpPr>
            <a:spLocks noGrp="1"/>
          </p:cNvSpPr>
          <p:nvPr>
            <p:ph idx="1"/>
          </p:nvPr>
        </p:nvSpPr>
        <p:spPr>
          <a:xfrm>
            <a:off x="911688" y="1057292"/>
            <a:ext cx="6516528" cy="5230634"/>
          </a:xfrm>
        </p:spPr>
        <p:txBody>
          <a:bodyPr vert="horz" lIns="91440" tIns="45720" rIns="91440" bIns="45720" rtlCol="0" anchor="ctr">
            <a:normAutofit/>
          </a:bodyPr>
          <a:lstStyle/>
          <a:p>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Register for a username and password under your organisation’s profile at </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http://informationservice.idoxgroup.com/iii/Register.do</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You can then: </a:t>
            </a:r>
          </a:p>
          <a:p>
            <a:pPr lvl="1"/>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Select Topic Updates to subscribe to on the website via the online form</a:t>
            </a:r>
          </a:p>
          <a:p>
            <a:pPr lvl="1"/>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Email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hlinkClick r:id="rId4"/>
              </a:rPr>
              <a:t>AsktheResearchTeam@idoxgroup.com</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to add your name to the Bulletin mailing list</a:t>
            </a:r>
          </a:p>
          <a:p>
            <a:pPr lvl="1"/>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Search the database and create personal email alerts</a:t>
            </a:r>
          </a:p>
          <a:p>
            <a:pPr marL="0"/>
            <a:endParaRPr lang="en-US" sz="2400" dirty="0">
              <a:solidFill>
                <a:srgbClr val="000000"/>
              </a:solidFill>
            </a:endParaRPr>
          </a:p>
        </p:txBody>
      </p:sp>
    </p:spTree>
    <p:extLst>
      <p:ext uri="{BB962C8B-B14F-4D97-AF65-F5344CB8AC3E}">
        <p14:creationId xmlns:p14="http://schemas.microsoft.com/office/powerpoint/2010/main" val="205008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6D1DAC6-C24F-4242-8297-6167784F92A5}"/>
              </a:ext>
            </a:extLst>
          </p:cNvPr>
          <p:cNvSpPr>
            <a:spLocks noGrp="1"/>
          </p:cNvSpPr>
          <p:nvPr>
            <p:ph type="title"/>
          </p:nvPr>
        </p:nvSpPr>
        <p:spPr>
          <a:xfrm>
            <a:off x="8379725" y="640081"/>
            <a:ext cx="3206143" cy="5489009"/>
          </a:xfrm>
        </p:spPr>
        <p:txBody>
          <a:bodyPr vert="horz" lIns="91440" tIns="45720" rIns="91440" bIns="45720" rtlCol="0" anchor="ctr">
            <a:normAutofit/>
          </a:bodyPr>
          <a:lstStyle/>
          <a:p>
            <a:r>
              <a:rPr lang="en-US" kern="1200" dirty="0">
                <a:solidFill>
                  <a:schemeClr val="tx1"/>
                </a:solidFill>
                <a:latin typeface="Tahoma" panose="020B0604030504040204" pitchFamily="34" charset="0"/>
                <a:ea typeface="Tahoma" panose="020B0604030504040204" pitchFamily="34" charset="0"/>
                <a:cs typeface="Tahoma" panose="020B0604030504040204" pitchFamily="34" charset="0"/>
              </a:rPr>
              <a:t>Registering for the service (Step 1)</a:t>
            </a:r>
            <a:br>
              <a:rPr lang="en-US" sz="5200" kern="1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US" sz="5200" kern="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400" kern="1200" dirty="0">
                <a:solidFill>
                  <a:schemeClr val="tx1"/>
                </a:solidFill>
                <a:latin typeface="Tahoma" panose="020B0604030504040204" pitchFamily="34" charset="0"/>
                <a:ea typeface="Tahoma" panose="020B0604030504040204" pitchFamily="34" charset="0"/>
                <a:cs typeface="Tahoma" panose="020B0604030504040204" pitchFamily="34" charset="0"/>
              </a:rPr>
              <a:t>The first time you use the service you will need to register for a username and password</a:t>
            </a:r>
          </a:p>
        </p:txBody>
      </p:sp>
      <p:pic>
        <p:nvPicPr>
          <p:cNvPr id="7" name="Picture 6">
            <a:extLst>
              <a:ext uri="{FF2B5EF4-FFF2-40B4-BE49-F238E27FC236}">
                <a16:creationId xmlns:a16="http://schemas.microsoft.com/office/drawing/2014/main" id="{880315C9-DE5A-40BC-9581-86313F5C4B87}"/>
              </a:ext>
            </a:extLst>
          </p:cNvPr>
          <p:cNvPicPr>
            <a:picLocks noChangeAspect="1"/>
          </p:cNvPicPr>
          <p:nvPr/>
        </p:nvPicPr>
        <p:blipFill>
          <a:blip r:embed="rId2"/>
          <a:stretch>
            <a:fillRect/>
          </a:stretch>
        </p:blipFill>
        <p:spPr>
          <a:xfrm>
            <a:off x="643467" y="839595"/>
            <a:ext cx="7345825" cy="5178806"/>
          </a:xfrm>
          <a:prstGeom prst="rect">
            <a:avLst/>
          </a:prstGeom>
        </p:spPr>
      </p:pic>
    </p:spTree>
    <p:extLst>
      <p:ext uri="{BB962C8B-B14F-4D97-AF65-F5344CB8AC3E}">
        <p14:creationId xmlns:p14="http://schemas.microsoft.com/office/powerpoint/2010/main" val="19495568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E5DAAB7-AC21-4AFD-B921-F4737AA02B76}"/>
              </a:ext>
            </a:extLst>
          </p:cNvPr>
          <p:cNvSpPr>
            <a:spLocks noGrp="1"/>
          </p:cNvSpPr>
          <p:nvPr>
            <p:ph type="title"/>
          </p:nvPr>
        </p:nvSpPr>
        <p:spPr>
          <a:xfrm>
            <a:off x="5609690" y="1320505"/>
            <a:ext cx="5980708" cy="4216990"/>
          </a:xfrm>
          <a:noFill/>
        </p:spPr>
        <p:txBody>
          <a:bodyPr vert="horz" lIns="91440" tIns="45720" rIns="91440" bIns="45720" rtlCol="0" anchor="b">
            <a:normAutofit fontScale="90000"/>
          </a:bodyPr>
          <a:lstStyle/>
          <a:p>
            <a:r>
              <a:rPr lang="en-US" sz="5200" dirty="0">
                <a:latin typeface="Tahoma" panose="020B0604030504040204" pitchFamily="34" charset="0"/>
                <a:ea typeface="Tahoma" panose="020B0604030504040204" pitchFamily="34" charset="0"/>
                <a:cs typeface="Tahoma" panose="020B0604030504040204" pitchFamily="34" charset="0"/>
              </a:rPr>
              <a:t>Registering for the service (Step 2)</a:t>
            </a:r>
            <a:br>
              <a:rPr lang="en-US" sz="5200" dirty="0">
                <a:latin typeface="Tahoma" panose="020B0604030504040204" pitchFamily="34" charset="0"/>
                <a:ea typeface="Tahoma" panose="020B0604030504040204" pitchFamily="34" charset="0"/>
                <a:cs typeface="Tahoma" panose="020B0604030504040204" pitchFamily="34" charset="0"/>
              </a:rPr>
            </a:br>
            <a:br>
              <a:rPr lang="en-US" sz="52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Under the section “Register as a user for an existing profile” </a:t>
            </a:r>
            <a:r>
              <a:rPr lang="en-GB" sz="1600" dirty="0">
                <a:latin typeface="Tahoma" panose="020B0604030504040204" pitchFamily="34" charset="0"/>
                <a:ea typeface="Tahoma" panose="020B0604030504040204" pitchFamily="34" charset="0"/>
                <a:cs typeface="Tahoma" panose="020B0604030504040204" pitchFamily="34" charset="0"/>
              </a:rPr>
              <a:t>select your organisation from the drop-down menu</a:t>
            </a:r>
            <a:br>
              <a:rPr lang="en-GB" sz="1600" dirty="0">
                <a:latin typeface="Tahoma" panose="020B0604030504040204" pitchFamily="34" charset="0"/>
                <a:ea typeface="Tahoma" panose="020B0604030504040204" pitchFamily="34" charset="0"/>
                <a:cs typeface="Tahoma" panose="020B0604030504040204" pitchFamily="34" charset="0"/>
              </a:rPr>
            </a:br>
            <a:br>
              <a:rPr lang="en-GB"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Fill out your personal details and create a username and password, and then click register. </a:t>
            </a:r>
            <a:br>
              <a:rPr lang="en-US" sz="1600" dirty="0">
                <a:latin typeface="Tahoma" panose="020B0604030504040204" pitchFamily="34" charset="0"/>
                <a:ea typeface="Tahoma" panose="020B0604030504040204" pitchFamily="34" charset="0"/>
                <a:cs typeface="Tahoma" panose="020B0604030504040204" pitchFamily="34" charset="0"/>
              </a:rPr>
            </a:b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Your registration will need to be approved by your organisation’s Profile Manager. </a:t>
            </a:r>
            <a:br>
              <a:rPr lang="en-US" sz="1600" dirty="0">
                <a:latin typeface="Tahoma" panose="020B0604030504040204" pitchFamily="34" charset="0"/>
                <a:ea typeface="Tahoma" panose="020B0604030504040204" pitchFamily="34" charset="0"/>
                <a:cs typeface="Tahoma" panose="020B0604030504040204" pitchFamily="34" charset="0"/>
              </a:rPr>
            </a:b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You will receive a confirmation email once your registration has been approved</a:t>
            </a:r>
          </a:p>
        </p:txBody>
      </p:sp>
      <p:pic>
        <p:nvPicPr>
          <p:cNvPr id="9" name="Content Placeholder 8" descr="A screenshot of a social media post&#10;&#10;Description automatically generated">
            <a:extLst>
              <a:ext uri="{FF2B5EF4-FFF2-40B4-BE49-F238E27FC236}">
                <a16:creationId xmlns:a16="http://schemas.microsoft.com/office/drawing/2014/main" id="{93904770-205B-409D-AB39-8AC0CFFFEE1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549"/>
          <a:stretch/>
        </p:blipFill>
        <p:spPr>
          <a:xfrm>
            <a:off x="20" y="10"/>
            <a:ext cx="4992985" cy="6857990"/>
          </a:xfrm>
          <a:prstGeom prst="rect">
            <a:avLst/>
          </a:prstGeom>
        </p:spPr>
      </p:pic>
    </p:spTree>
    <p:extLst>
      <p:ext uri="{BB962C8B-B14F-4D97-AF65-F5344CB8AC3E}">
        <p14:creationId xmlns:p14="http://schemas.microsoft.com/office/powerpoint/2010/main" val="2407081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E2A8AD5-6C64-40F8-8CF8-B002790705B7}"/>
              </a:ext>
            </a:extLst>
          </p:cNvPr>
          <p:cNvSpPr>
            <a:spLocks noGrp="1"/>
          </p:cNvSpPr>
          <p:nvPr>
            <p:ph type="title"/>
          </p:nvPr>
        </p:nvSpPr>
        <p:spPr>
          <a:xfrm>
            <a:off x="8379725" y="640081"/>
            <a:ext cx="3206143" cy="5489009"/>
          </a:xfrm>
        </p:spPr>
        <p:txBody>
          <a:bodyPr vert="horz" lIns="91440" tIns="45720" rIns="91440" bIns="45720" rtlCol="0" anchor="ctr">
            <a:normAutofit/>
          </a:bodyPr>
          <a:lstStyle/>
          <a:p>
            <a:r>
              <a:rPr lang="en-US" kern="1200" dirty="0">
                <a:solidFill>
                  <a:schemeClr val="tx1"/>
                </a:solidFill>
                <a:latin typeface="Tahoma" panose="020B0604030504040204" pitchFamily="34" charset="0"/>
                <a:ea typeface="Tahoma" panose="020B0604030504040204" pitchFamily="34" charset="0"/>
                <a:cs typeface="Tahoma" panose="020B0604030504040204" pitchFamily="34" charset="0"/>
              </a:rPr>
              <a:t>Requesting Topic Updates (Step 1)</a:t>
            </a:r>
          </a:p>
        </p:txBody>
      </p:sp>
      <p:pic>
        <p:nvPicPr>
          <p:cNvPr id="7" name="Picture 6">
            <a:extLst>
              <a:ext uri="{FF2B5EF4-FFF2-40B4-BE49-F238E27FC236}">
                <a16:creationId xmlns:a16="http://schemas.microsoft.com/office/drawing/2014/main" id="{C7B54BD9-4189-4B71-A9D9-3DACB78FFDDD}"/>
              </a:ext>
            </a:extLst>
          </p:cNvPr>
          <p:cNvPicPr>
            <a:picLocks noChangeAspect="1"/>
          </p:cNvPicPr>
          <p:nvPr/>
        </p:nvPicPr>
        <p:blipFill>
          <a:blip r:embed="rId2"/>
          <a:stretch>
            <a:fillRect/>
          </a:stretch>
        </p:blipFill>
        <p:spPr>
          <a:xfrm>
            <a:off x="643467" y="1014058"/>
            <a:ext cx="7345825" cy="4829880"/>
          </a:xfrm>
          <a:prstGeom prst="rect">
            <a:avLst/>
          </a:prstGeom>
        </p:spPr>
      </p:pic>
    </p:spTree>
    <p:extLst>
      <p:ext uri="{BB962C8B-B14F-4D97-AF65-F5344CB8AC3E}">
        <p14:creationId xmlns:p14="http://schemas.microsoft.com/office/powerpoint/2010/main" val="144434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E2A8AD5-6C64-40F8-8CF8-B002790705B7}"/>
              </a:ext>
            </a:extLst>
          </p:cNvPr>
          <p:cNvSpPr>
            <a:spLocks noGrp="1"/>
          </p:cNvSpPr>
          <p:nvPr>
            <p:ph type="title"/>
          </p:nvPr>
        </p:nvSpPr>
        <p:spPr>
          <a:xfrm>
            <a:off x="7444776" y="684495"/>
            <a:ext cx="3206143" cy="5489009"/>
          </a:xfrm>
        </p:spPr>
        <p:txBody>
          <a:bodyPr vert="horz" lIns="91440" tIns="45720" rIns="91440" bIns="45720" rtlCol="0" anchor="ctr">
            <a:normAutofit fontScale="90000"/>
          </a:bodyPr>
          <a:lstStyle/>
          <a:p>
            <a:r>
              <a:rPr lang="en-US" sz="4900" kern="1200" dirty="0">
                <a:solidFill>
                  <a:schemeClr val="tx1"/>
                </a:solidFill>
                <a:latin typeface="Tahoma" panose="020B0604030504040204" pitchFamily="34" charset="0"/>
                <a:ea typeface="Tahoma" panose="020B0604030504040204" pitchFamily="34" charset="0"/>
                <a:cs typeface="Tahoma" panose="020B0604030504040204" pitchFamily="34" charset="0"/>
              </a:rPr>
              <a:t>Requesting Topic Updates (Step 2)</a:t>
            </a:r>
            <a:br>
              <a:rPr lang="en-US" sz="5200" kern="1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Select the Topic Updates you wish to subscribe to by clicking the corresponding tick box and then clicking “confirm”</a:t>
            </a:r>
            <a:b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You can sign up to as many or as few as you would like, there is no additional cost</a:t>
            </a:r>
            <a:b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To register to receive the Weekly Bulletin, please email </a:t>
            </a: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hlinkClick r:id="rId2"/>
              </a:rPr>
              <a:t>AskTheResearchTeam@idoxgroup.com</a:t>
            </a: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5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6DAFD35-0785-4832-9515-F42FE354657A}"/>
              </a:ext>
            </a:extLst>
          </p:cNvPr>
          <p:cNvPicPr>
            <a:picLocks noChangeAspect="1"/>
          </p:cNvPicPr>
          <p:nvPr/>
        </p:nvPicPr>
        <p:blipFill rotWithShape="1">
          <a:blip r:embed="rId3"/>
          <a:srcRect l="6749" r="5127"/>
          <a:stretch/>
        </p:blipFill>
        <p:spPr>
          <a:xfrm>
            <a:off x="833113" y="415223"/>
            <a:ext cx="5325036" cy="6027554"/>
          </a:xfrm>
          <a:prstGeom prst="rect">
            <a:avLst/>
          </a:prstGeom>
        </p:spPr>
      </p:pic>
    </p:spTree>
    <p:extLst>
      <p:ext uri="{BB962C8B-B14F-4D97-AF65-F5344CB8AC3E}">
        <p14:creationId xmlns:p14="http://schemas.microsoft.com/office/powerpoint/2010/main" val="34279775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3CA51D3-9ABB-4F5C-A5F4-984D0F7A0DAD}"/>
              </a:ext>
            </a:extLst>
          </p:cNvPr>
          <p:cNvSpPr>
            <a:spLocks noGrp="1"/>
          </p:cNvSpPr>
          <p:nvPr>
            <p:ph type="title"/>
          </p:nvPr>
        </p:nvSpPr>
        <p:spPr>
          <a:xfrm>
            <a:off x="7798086" y="1356189"/>
            <a:ext cx="3997026" cy="4772901"/>
          </a:xfrm>
        </p:spPr>
        <p:txBody>
          <a:bodyPr vert="horz" lIns="91440" tIns="45720" rIns="91440" bIns="45720" rtlCol="0" anchor="ctr">
            <a:normAutofit fontScale="90000"/>
          </a:bodyPr>
          <a:lstStyle/>
          <a:p>
            <a:r>
              <a:rPr lang="en-US" sz="4900" kern="1200" dirty="0">
                <a:solidFill>
                  <a:schemeClr val="tx1"/>
                </a:solidFill>
                <a:latin typeface="Tahoma" panose="020B0604030504040204" pitchFamily="34" charset="0"/>
                <a:ea typeface="Tahoma" panose="020B0604030504040204" pitchFamily="34" charset="0"/>
                <a:cs typeface="Tahoma" panose="020B0604030504040204" pitchFamily="34" charset="0"/>
              </a:rPr>
              <a:t>Creating saved search alerts (Step 1)</a:t>
            </a:r>
            <a:br>
              <a:rPr lang="en-US" sz="5200" kern="1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US" sz="5200" kern="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sz="1600" dirty="0">
                <a:latin typeface="Tahoma" panose="020B0604030504040204" pitchFamily="34" charset="0"/>
                <a:ea typeface="Tahoma" panose="020B0604030504040204" pitchFamily="34" charset="0"/>
                <a:cs typeface="Tahoma" panose="020B0604030504040204" pitchFamily="34" charset="0"/>
              </a:rPr>
              <a:t>ccess the search function of the database by using the “search” tab at the top of the page</a:t>
            </a:r>
            <a:br>
              <a:rPr lang="en-US" sz="1600" dirty="0">
                <a:latin typeface="Tahoma" panose="020B0604030504040204" pitchFamily="34" charset="0"/>
                <a:ea typeface="Tahoma" panose="020B0604030504040204" pitchFamily="34" charset="0"/>
                <a:cs typeface="Tahoma" panose="020B0604030504040204" pitchFamily="34" charset="0"/>
              </a:rPr>
            </a:b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Type search terms into the main search bar, this will search across all fields and yield the most results</a:t>
            </a:r>
            <a:br>
              <a:rPr lang="en-US" sz="1600" dirty="0">
                <a:latin typeface="Tahoma" panose="020B0604030504040204" pitchFamily="34" charset="0"/>
                <a:ea typeface="Tahoma" panose="020B0604030504040204" pitchFamily="34" charset="0"/>
                <a:cs typeface="Tahoma" panose="020B0604030504040204" pitchFamily="34" charset="0"/>
              </a:rPr>
            </a:b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Click search to run the search</a:t>
            </a:r>
            <a:br>
              <a:rPr lang="en-US" sz="1600" dirty="0">
                <a:latin typeface="Tahoma" panose="020B0604030504040204" pitchFamily="34" charset="0"/>
                <a:ea typeface="Tahoma" panose="020B0604030504040204" pitchFamily="34" charset="0"/>
                <a:cs typeface="Tahoma" panose="020B0604030504040204" pitchFamily="34" charset="0"/>
              </a:rPr>
            </a:b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For more detailed help and advice on searching the database, including advanced searches and filtering please consult our “search help” guide or contact a member of the research team</a:t>
            </a:r>
            <a:br>
              <a:rPr lang="en-US" sz="1600" dirty="0"/>
            </a:br>
            <a:br>
              <a:rPr lang="en-US" sz="1600" dirty="0"/>
            </a:br>
            <a:endParaRPr lang="en-US" sz="5200" kern="1200" dirty="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9E43E89A-29E9-4830-9801-41DB35A15D76}"/>
              </a:ext>
            </a:extLst>
          </p:cNvPr>
          <p:cNvPicPr>
            <a:picLocks noChangeAspect="1"/>
          </p:cNvPicPr>
          <p:nvPr/>
        </p:nvPicPr>
        <p:blipFill>
          <a:blip r:embed="rId2"/>
          <a:stretch>
            <a:fillRect/>
          </a:stretch>
        </p:blipFill>
        <p:spPr>
          <a:xfrm>
            <a:off x="396888" y="873047"/>
            <a:ext cx="7173601" cy="4931851"/>
          </a:xfrm>
          <a:prstGeom prst="rect">
            <a:avLst/>
          </a:prstGeom>
        </p:spPr>
      </p:pic>
    </p:spTree>
    <p:extLst>
      <p:ext uri="{BB962C8B-B14F-4D97-AF65-F5344CB8AC3E}">
        <p14:creationId xmlns:p14="http://schemas.microsoft.com/office/powerpoint/2010/main" val="1992715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3CA51D3-9ABB-4F5C-A5F4-984D0F7A0DAD}"/>
              </a:ext>
            </a:extLst>
          </p:cNvPr>
          <p:cNvSpPr>
            <a:spLocks noGrp="1"/>
          </p:cNvSpPr>
          <p:nvPr>
            <p:ph type="title"/>
          </p:nvPr>
        </p:nvSpPr>
        <p:spPr>
          <a:xfrm>
            <a:off x="7699223" y="640081"/>
            <a:ext cx="3886645" cy="5489009"/>
          </a:xfrm>
        </p:spPr>
        <p:txBody>
          <a:bodyPr vert="horz" lIns="91440" tIns="45720" rIns="91440" bIns="45720" rtlCol="0" anchor="ctr">
            <a:normAutofit/>
          </a:bodyPr>
          <a:lstStyle/>
          <a:p>
            <a:r>
              <a:rPr lang="en-US" kern="1200" dirty="0">
                <a:solidFill>
                  <a:schemeClr val="tx1"/>
                </a:solidFill>
                <a:latin typeface="Tahoma" panose="020B0604030504040204" pitchFamily="34" charset="0"/>
                <a:ea typeface="Tahoma" panose="020B0604030504040204" pitchFamily="34" charset="0"/>
                <a:cs typeface="Tahoma" panose="020B0604030504040204" pitchFamily="34" charset="0"/>
              </a:rPr>
              <a:t>Creating saved search alerts (Step 2)</a:t>
            </a:r>
            <a:br>
              <a:rPr lang="en-US" sz="5200" kern="1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400" kern="1200" dirty="0">
                <a:solidFill>
                  <a:schemeClr val="tx1"/>
                </a:solidFill>
                <a:latin typeface="Tahoma" panose="020B0604030504040204" pitchFamily="34" charset="0"/>
                <a:ea typeface="Tahoma" panose="020B0604030504040204" pitchFamily="34" charset="0"/>
                <a:cs typeface="Tahoma" panose="020B0604030504040204" pitchFamily="34" charset="0"/>
              </a:rPr>
              <a:t>In the search results page to save your search click the “save as alert” link below the search bar.</a:t>
            </a:r>
            <a:br>
              <a:rPr lang="en-US" sz="1400" kern="1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US" sz="1400" kern="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400" dirty="0">
                <a:latin typeface="Tahoma" panose="020B0604030504040204" pitchFamily="34" charset="0"/>
                <a:ea typeface="Tahoma" panose="020B0604030504040204" pitchFamily="34" charset="0"/>
                <a:cs typeface="Tahoma" panose="020B0604030504040204" pitchFamily="34" charset="0"/>
              </a:rPr>
              <a:t>From there you will be prompted to give your alert a name and select the frequency you want the search engine to run the search</a:t>
            </a:r>
            <a:endParaRPr lang="en-US" sz="1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9ADB496C-B5C2-40EC-BB85-A6BFFED9E019}"/>
              </a:ext>
            </a:extLst>
          </p:cNvPr>
          <p:cNvPicPr>
            <a:picLocks noChangeAspect="1"/>
          </p:cNvPicPr>
          <p:nvPr/>
        </p:nvPicPr>
        <p:blipFill rotWithShape="1">
          <a:blip r:embed="rId2"/>
          <a:srcRect b="15375"/>
          <a:stretch/>
        </p:blipFill>
        <p:spPr>
          <a:xfrm>
            <a:off x="334793" y="885507"/>
            <a:ext cx="7029636" cy="4354314"/>
          </a:xfrm>
          <a:prstGeom prst="rect">
            <a:avLst/>
          </a:prstGeom>
        </p:spPr>
      </p:pic>
    </p:spTree>
    <p:extLst>
      <p:ext uri="{BB962C8B-B14F-4D97-AF65-F5344CB8AC3E}">
        <p14:creationId xmlns:p14="http://schemas.microsoft.com/office/powerpoint/2010/main" val="26859714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955056E-A9ED-441D-AF70-34277449FE80}"/>
              </a:ext>
            </a:extLst>
          </p:cNvPr>
          <p:cNvSpPr>
            <a:spLocks noGrp="1"/>
          </p:cNvSpPr>
          <p:nvPr>
            <p:ph type="title"/>
          </p:nvPr>
        </p:nvSpPr>
        <p:spPr>
          <a:xfrm>
            <a:off x="8379725" y="640081"/>
            <a:ext cx="3206143" cy="5489009"/>
          </a:xfrm>
        </p:spPr>
        <p:txBody>
          <a:bodyPr vert="horz" lIns="91440" tIns="45720" rIns="91440" bIns="45720" rtlCol="0" anchor="ctr">
            <a:normAutofit/>
          </a:bodyPr>
          <a:lstStyle/>
          <a:p>
            <a:r>
              <a:rPr lang="en-US" kern="1200" dirty="0">
                <a:solidFill>
                  <a:schemeClr val="tx1"/>
                </a:solidFill>
                <a:latin typeface="Tahoma" panose="020B0604030504040204" pitchFamily="34" charset="0"/>
                <a:ea typeface="Tahoma" panose="020B0604030504040204" pitchFamily="34" charset="0"/>
                <a:cs typeface="Tahoma" panose="020B0604030504040204" pitchFamily="34" charset="0"/>
              </a:rPr>
              <a:t>Viewing saved alerts (Step 1)</a:t>
            </a:r>
          </a:p>
        </p:txBody>
      </p:sp>
      <p:pic>
        <p:nvPicPr>
          <p:cNvPr id="7" name="Picture 6">
            <a:extLst>
              <a:ext uri="{FF2B5EF4-FFF2-40B4-BE49-F238E27FC236}">
                <a16:creationId xmlns:a16="http://schemas.microsoft.com/office/drawing/2014/main" id="{E8CB3A31-61BC-4007-828D-F3BD6862999D}"/>
              </a:ext>
            </a:extLst>
          </p:cNvPr>
          <p:cNvPicPr>
            <a:picLocks noChangeAspect="1"/>
          </p:cNvPicPr>
          <p:nvPr/>
        </p:nvPicPr>
        <p:blipFill>
          <a:blip r:embed="rId2"/>
          <a:stretch>
            <a:fillRect/>
          </a:stretch>
        </p:blipFill>
        <p:spPr>
          <a:xfrm>
            <a:off x="643467" y="977329"/>
            <a:ext cx="7345825" cy="4903337"/>
          </a:xfrm>
          <a:prstGeom prst="rect">
            <a:avLst/>
          </a:prstGeom>
        </p:spPr>
      </p:pic>
    </p:spTree>
    <p:extLst>
      <p:ext uri="{BB962C8B-B14F-4D97-AF65-F5344CB8AC3E}">
        <p14:creationId xmlns:p14="http://schemas.microsoft.com/office/powerpoint/2010/main" val="25325766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955056E-A9ED-441D-AF70-34277449FE80}"/>
              </a:ext>
            </a:extLst>
          </p:cNvPr>
          <p:cNvSpPr>
            <a:spLocks noGrp="1"/>
          </p:cNvSpPr>
          <p:nvPr>
            <p:ph type="title"/>
          </p:nvPr>
        </p:nvSpPr>
        <p:spPr>
          <a:xfrm>
            <a:off x="8137132" y="417268"/>
            <a:ext cx="3237216" cy="6023464"/>
          </a:xfrm>
        </p:spPr>
        <p:txBody>
          <a:bodyPr vert="horz" lIns="91440" tIns="45720" rIns="91440" bIns="45720" rtlCol="0" anchor="ctr">
            <a:normAutofit/>
          </a:bodyPr>
          <a:lstStyle/>
          <a:p>
            <a:r>
              <a:rPr lang="en-US" dirty="0">
                <a:latin typeface="Tahoma" panose="020B0604030504040204" pitchFamily="34" charset="0"/>
                <a:ea typeface="Tahoma" panose="020B0604030504040204" pitchFamily="34" charset="0"/>
                <a:cs typeface="Tahoma" panose="020B0604030504040204" pitchFamily="34" charset="0"/>
              </a:rPr>
              <a:t>Viewing saved alerts (Step 2)</a:t>
            </a:r>
            <a:br>
              <a:rPr lang="en-US" sz="5200" dirty="0">
                <a:latin typeface="Tahoma" panose="020B0604030504040204" pitchFamily="34" charset="0"/>
                <a:ea typeface="Tahoma" panose="020B0604030504040204" pitchFamily="34" charset="0"/>
                <a:cs typeface="Tahoma" panose="020B0604030504040204" pitchFamily="34" charset="0"/>
              </a:rPr>
            </a:br>
            <a:br>
              <a:rPr lang="en-US" sz="1600" dirty="0">
                <a:latin typeface="Tahoma" panose="020B0604030504040204" pitchFamily="34" charset="0"/>
                <a:ea typeface="Tahoma" panose="020B0604030504040204" pitchFamily="34" charset="0"/>
                <a:cs typeface="Tahoma" panose="020B0604030504040204" pitchFamily="34" charset="0"/>
              </a:rPr>
            </a:br>
            <a:r>
              <a:rPr lang="en-US" sz="1400" dirty="0">
                <a:latin typeface="Tahoma" panose="020B0604030504040204" pitchFamily="34" charset="0"/>
                <a:ea typeface="Tahoma" panose="020B0604030504040204" pitchFamily="34" charset="0"/>
                <a:cs typeface="Tahoma" panose="020B0604030504040204" pitchFamily="34" charset="0"/>
              </a:rPr>
              <a:t>From this screen you can view your saved searches, manually run your searches and edit your searches.</a:t>
            </a:r>
          </a:p>
        </p:txBody>
      </p:sp>
      <p:pic>
        <p:nvPicPr>
          <p:cNvPr id="7" name="Content Placeholder 6" descr="A screenshot of a cell phone&#10;&#10;Description automatically generated">
            <a:extLst>
              <a:ext uri="{FF2B5EF4-FFF2-40B4-BE49-F238E27FC236}">
                <a16:creationId xmlns:a16="http://schemas.microsoft.com/office/drawing/2014/main" id="{072E4F36-2E9D-4803-8116-400B4C8E7F5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 b="7467"/>
          <a:stretch/>
        </p:blipFill>
        <p:spPr>
          <a:xfrm>
            <a:off x="221751" y="1690688"/>
            <a:ext cx="7411526" cy="3137540"/>
          </a:xfrm>
          <a:prstGeom prst="rect">
            <a:avLst/>
          </a:prstGeom>
        </p:spPr>
      </p:pic>
    </p:spTree>
    <p:extLst>
      <p:ext uri="{BB962C8B-B14F-4D97-AF65-F5344CB8AC3E}">
        <p14:creationId xmlns:p14="http://schemas.microsoft.com/office/powerpoint/2010/main" val="26897290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1340" y="802955"/>
            <a:ext cx="4977976" cy="1454051"/>
          </a:xfrm>
        </p:spPr>
        <p:txBody>
          <a:bodyPr>
            <a:normAutofit/>
          </a:bodyPr>
          <a:lstStyle/>
          <a:p>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What’s on the agenda?</a:t>
            </a:r>
          </a:p>
        </p:txBody>
      </p:sp>
      <p:sp>
        <p:nvSpPr>
          <p:cNvPr id="3" name="Content Placeholder 2"/>
          <p:cNvSpPr>
            <a:spLocks noGrp="1"/>
          </p:cNvSpPr>
          <p:nvPr>
            <p:ph idx="1"/>
          </p:nvPr>
        </p:nvSpPr>
        <p:spPr>
          <a:xfrm>
            <a:off x="801738" y="2537717"/>
            <a:ext cx="4977578" cy="2485564"/>
          </a:xfrm>
        </p:spPr>
        <p:txBody>
          <a:bodyPr anchor="ctr">
            <a:normAutofit/>
          </a:bodyPr>
          <a:lstStyle/>
          <a:p>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An introduction to the service</a:t>
            </a:r>
          </a:p>
          <a:p>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Database demonstration</a:t>
            </a:r>
          </a:p>
          <a:p>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Q&amp;A</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726" y="1629089"/>
            <a:ext cx="3620021" cy="3620021"/>
          </a:xfrm>
          <a:prstGeom prst="rect">
            <a:avLst/>
          </a:prstGeom>
          <a:noFill/>
        </p:spPr>
      </p:pic>
    </p:spTree>
    <p:extLst>
      <p:ext uri="{BB962C8B-B14F-4D97-AF65-F5344CB8AC3E}">
        <p14:creationId xmlns:p14="http://schemas.microsoft.com/office/powerpoint/2010/main" val="1325657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955056E-A9ED-441D-AF70-34277449FE80}"/>
              </a:ext>
            </a:extLst>
          </p:cNvPr>
          <p:cNvSpPr>
            <a:spLocks noGrp="1"/>
          </p:cNvSpPr>
          <p:nvPr>
            <p:ph type="title"/>
          </p:nvPr>
        </p:nvSpPr>
        <p:spPr>
          <a:xfrm>
            <a:off x="8137132" y="417268"/>
            <a:ext cx="3637052" cy="6023464"/>
          </a:xfrm>
        </p:spPr>
        <p:txBody>
          <a:bodyPr vert="horz" lIns="91440" tIns="45720" rIns="91440" bIns="45720" rtlCol="0" anchor="ctr">
            <a:normAutofit/>
          </a:bodyPr>
          <a:lstStyle/>
          <a:p>
            <a:r>
              <a:rPr lang="en-US" sz="5200" dirty="0">
                <a:latin typeface="Tahoma" panose="020B0604030504040204" pitchFamily="34" charset="0"/>
                <a:ea typeface="Tahoma" panose="020B0604030504040204" pitchFamily="34" charset="0"/>
                <a:cs typeface="Tahoma" panose="020B0604030504040204" pitchFamily="34" charset="0"/>
              </a:rPr>
              <a:t>Contact Us</a:t>
            </a:r>
            <a:br>
              <a:rPr lang="en-US" sz="5200" dirty="0">
                <a:latin typeface="Tahoma" panose="020B0604030504040204" pitchFamily="34" charset="0"/>
                <a:ea typeface="Tahoma" panose="020B0604030504040204" pitchFamily="34" charset="0"/>
                <a:cs typeface="Tahoma" panose="020B0604030504040204" pitchFamily="34" charset="0"/>
              </a:rPr>
            </a:br>
            <a:br>
              <a:rPr lang="en-US" sz="1400" dirty="0">
                <a:latin typeface="Tahoma" panose="020B0604030504040204" pitchFamily="34" charset="0"/>
                <a:ea typeface="Tahoma" panose="020B0604030504040204" pitchFamily="34" charset="0"/>
                <a:cs typeface="Tahoma" panose="020B0604030504040204" pitchFamily="34" charset="0"/>
              </a:rPr>
            </a:br>
            <a:r>
              <a:rPr lang="en-US" sz="1400" dirty="0">
                <a:latin typeface="Tahoma" panose="020B0604030504040204" pitchFamily="34" charset="0"/>
                <a:ea typeface="Tahoma" panose="020B0604030504040204" pitchFamily="34" charset="0"/>
                <a:cs typeface="Tahoma" panose="020B0604030504040204" pitchFamily="34" charset="0"/>
              </a:rPr>
              <a:t>If you have any questions or would like advice on searching the database or help signing up to any of our current awareness services, there is a contact us form on our website.</a:t>
            </a:r>
          </a:p>
        </p:txBody>
      </p:sp>
      <p:pic>
        <p:nvPicPr>
          <p:cNvPr id="6" name="Picture 5">
            <a:extLst>
              <a:ext uri="{FF2B5EF4-FFF2-40B4-BE49-F238E27FC236}">
                <a16:creationId xmlns:a16="http://schemas.microsoft.com/office/drawing/2014/main" id="{71B68FC1-F352-49F7-8308-5EFF76D3BFD6}"/>
              </a:ext>
            </a:extLst>
          </p:cNvPr>
          <p:cNvPicPr>
            <a:picLocks noChangeAspect="1"/>
          </p:cNvPicPr>
          <p:nvPr/>
        </p:nvPicPr>
        <p:blipFill>
          <a:blip r:embed="rId2"/>
          <a:stretch>
            <a:fillRect/>
          </a:stretch>
        </p:blipFill>
        <p:spPr>
          <a:xfrm>
            <a:off x="706949" y="1078787"/>
            <a:ext cx="6695840" cy="4530903"/>
          </a:xfrm>
          <a:prstGeom prst="rect">
            <a:avLst/>
          </a:prstGeom>
        </p:spPr>
      </p:pic>
    </p:spTree>
    <p:extLst>
      <p:ext uri="{BB962C8B-B14F-4D97-AF65-F5344CB8AC3E}">
        <p14:creationId xmlns:p14="http://schemas.microsoft.com/office/powerpoint/2010/main" val="39658688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585882" y="4267832"/>
            <a:ext cx="4805996" cy="1401448"/>
          </a:xfrm>
        </p:spPr>
        <p:txBody>
          <a:bodyPr vert="horz" lIns="91440" tIns="45720" rIns="91440" bIns="45720" rtlCol="0" anchor="t">
            <a:normAutofit/>
          </a:bodyPr>
          <a:lstStyle/>
          <a:p>
            <a:r>
              <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3" name="Text Placeholder 2"/>
          <p:cNvSpPr>
            <a:spLocks noGrp="1"/>
          </p:cNvSpPr>
          <p:nvPr>
            <p:ph type="body" idx="1"/>
          </p:nvPr>
        </p:nvSpPr>
        <p:spPr>
          <a:xfrm>
            <a:off x="6586186" y="1613043"/>
            <a:ext cx="5290740" cy="2654787"/>
          </a:xfrm>
        </p:spPr>
        <p:txBody>
          <a:bodyPr vert="horz" lIns="91440" tIns="45720" rIns="91440" bIns="45720" rtlCol="0" anchor="b">
            <a:normAutofit/>
          </a:bodyPr>
          <a:lstStyle/>
          <a:p>
            <a:r>
              <a:rPr lang="en-US" alt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If you have any questions after this session, please get in touch or consult the </a:t>
            </a:r>
            <a:r>
              <a:rPr lang="en-US" altLang="en-US" sz="18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“user guides”</a:t>
            </a:r>
            <a:r>
              <a:rPr lang="en-US" alt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 on The Knowledge Exchange website</a:t>
            </a:r>
          </a:p>
          <a:p>
            <a:endParaRPr lang="en-US" altLang="en-US"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alt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rebecca.jackson@idoxgroup.com – </a:t>
            </a: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03330146825</a:t>
            </a:r>
            <a:br>
              <a:rPr lang="en-US" alt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br>
            <a:endParaRPr lang="en-US" altLang="en-US"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alt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We’re on Twitter: @IdoxInfoService</a:t>
            </a:r>
          </a:p>
          <a:p>
            <a:endParaRPr lang="en-US" sz="500" dirty="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4" cstate="print">
            <a:alphaModFix/>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11593" r="1506"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43163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1340" y="802955"/>
            <a:ext cx="4977976" cy="1454051"/>
          </a:xfrm>
        </p:spPr>
        <p:txBody>
          <a:bodyPr>
            <a:normAutofit/>
          </a:bodyPr>
          <a:lstStyle/>
          <a:p>
            <a:r>
              <a:rPr lang="en-GB" sz="3400" dirty="0">
                <a:solidFill>
                  <a:srgbClr val="000000"/>
                </a:solidFill>
                <a:latin typeface="Tahoma" panose="020B0604030504040204" pitchFamily="34" charset="0"/>
                <a:ea typeface="Tahoma" panose="020B0604030504040204" pitchFamily="34" charset="0"/>
                <a:cs typeface="Tahoma" panose="020B0604030504040204" pitchFamily="34" charset="0"/>
              </a:rPr>
              <a:t>What is The Knowledge Exchange?</a:t>
            </a:r>
          </a:p>
        </p:txBody>
      </p:sp>
      <p:sp>
        <p:nvSpPr>
          <p:cNvPr id="3" name="Content Placeholder 2"/>
          <p:cNvSpPr>
            <a:spLocks noGrp="1"/>
          </p:cNvSpPr>
          <p:nvPr>
            <p:ph idx="1"/>
          </p:nvPr>
        </p:nvSpPr>
        <p:spPr>
          <a:xfrm>
            <a:off x="719191" y="2486346"/>
            <a:ext cx="5857934" cy="4263775"/>
          </a:xfrm>
        </p:spPr>
        <p:txBody>
          <a:bodyPr anchor="ctr">
            <a:normAutofit/>
          </a:bodyPr>
          <a:lstStyle/>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A leading source of public sector information in the UK</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A subscription library that has been built up over 40 years- formerly known as the Planning Exchange</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Covers a range of different economic and social policy areas</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Provides evidence to help support decision making; meeting, report and briefing preparation; specific project work; keeping up to date; and CPD</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Members across diverse sectors spread across the UK including central government, local authorities, consultancies and voluntary organisations</a:t>
            </a:r>
          </a:p>
          <a:p>
            <a:pPr marL="0" indent="0">
              <a:buNone/>
            </a:pPr>
            <a:endParaRPr lang="en-GB" sz="2000" dirty="0">
              <a:solidFill>
                <a:srgbClr val="000000"/>
              </a:solidFill>
              <a:latin typeface="Arial Rounded MT Bold" panose="020F0704030504030204" pitchFamily="34" charset="0"/>
            </a:endParaRP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45921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What can I find on the database?</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3" cstate="print">
            <a:alphaModFix/>
            <a:extLst>
              <a:ext uri="{28A0092B-C50C-407E-A947-70E740481C1C}">
                <a14:useLocalDpi xmlns:a14="http://schemas.microsoft.com/office/drawing/2010/main" val="0"/>
              </a:ext>
            </a:extLst>
          </a:blip>
          <a:srcRect l="991" r="3471" b="5"/>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94105" y="2257006"/>
            <a:ext cx="5734981" cy="4102408"/>
          </a:xfrm>
        </p:spPr>
        <p:txBody>
          <a:bodyPr anchor="ctr">
            <a:normAutofit/>
          </a:bodyPr>
          <a:lstStyle/>
          <a:p>
            <a:r>
              <a:rPr lang="en-GB" sz="1800" dirty="0">
                <a:latin typeface="Tahoma" panose="020B0604030504040204" pitchFamily="34" charset="0"/>
                <a:ea typeface="Tahoma" panose="020B0604030504040204" pitchFamily="34" charset="0"/>
                <a:cs typeface="Tahoma" panose="020B0604030504040204" pitchFamily="34" charset="0"/>
              </a:rPr>
              <a:t>Searchable database and full bibliographic records for over 200,000 policy related resources</a:t>
            </a:r>
          </a:p>
          <a:p>
            <a:r>
              <a:rPr lang="en-GB" sz="1800" dirty="0">
                <a:latin typeface="Tahoma" panose="020B0604030504040204" pitchFamily="34" charset="0"/>
                <a:ea typeface="Tahoma" panose="020B0604030504040204" pitchFamily="34" charset="0"/>
                <a:cs typeface="Tahoma" panose="020B0604030504040204" pitchFamily="34" charset="0"/>
              </a:rPr>
              <a:t>Bespoke abstracts for each record highlighting key information, recommendations and case studies</a:t>
            </a:r>
          </a:p>
          <a:p>
            <a:r>
              <a:rPr lang="en-GB" sz="1800" dirty="0">
                <a:latin typeface="Tahoma" panose="020B0604030504040204" pitchFamily="34" charset="0"/>
                <a:ea typeface="Tahoma" panose="020B0604030504040204" pitchFamily="34" charset="0"/>
                <a:cs typeface="Tahoma" panose="020B0604030504040204" pitchFamily="34" charset="0"/>
              </a:rPr>
              <a:t>Electronic access to documents where possible, hard copies can be requested direct from the team where electronic access is not available</a:t>
            </a:r>
          </a:p>
          <a:p>
            <a:r>
              <a:rPr lang="en-GB" sz="1800" dirty="0">
                <a:latin typeface="Tahoma" panose="020B0604030504040204" pitchFamily="34" charset="0"/>
                <a:ea typeface="Tahoma" panose="020B0604030504040204" pitchFamily="34" charset="0"/>
                <a:cs typeface="Tahoma" panose="020B0604030504040204" pitchFamily="34" charset="0"/>
              </a:rPr>
              <a:t>Available 24/7 and updated daily</a:t>
            </a:r>
          </a:p>
          <a:p>
            <a:r>
              <a:rPr lang="en-GB" sz="1800" dirty="0">
                <a:latin typeface="Tahoma" panose="020B0604030504040204" pitchFamily="34" charset="0"/>
                <a:ea typeface="Tahoma" panose="020B0604030504040204" pitchFamily="34" charset="0"/>
                <a:cs typeface="Tahoma" panose="020B0604030504040204" pitchFamily="34" charset="0"/>
              </a:rPr>
              <a:t>Google style standard search, advanced search filtering and other tools, including exporting results and saving searches</a:t>
            </a:r>
          </a:p>
          <a:p>
            <a:r>
              <a:rPr lang="en-GB" sz="1800" dirty="0">
                <a:latin typeface="Tahoma" panose="020B0604030504040204" pitchFamily="34" charset="0"/>
                <a:ea typeface="Tahoma" panose="020B0604030504040204" pitchFamily="34" charset="0"/>
                <a:cs typeface="Tahoma" panose="020B0604030504040204" pitchFamily="34" charset="0"/>
              </a:rPr>
              <a:t>Exclusive briefings written by our team</a:t>
            </a:r>
          </a:p>
        </p:txBody>
      </p:sp>
    </p:spTree>
    <p:extLst>
      <p:ext uri="{BB962C8B-B14F-4D97-AF65-F5344CB8AC3E}">
        <p14:creationId xmlns:p14="http://schemas.microsoft.com/office/powerpoint/2010/main" val="228201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10EA4A-D297-4DD2-93C5-31115F58E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FF42514-8879-4726-A5DC-9181A01AE5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9003" t="45716" r="30135" b="9820"/>
          <a:stretch>
            <a:fillRect/>
          </a:stretch>
        </p:blipFill>
        <p:spPr>
          <a:xfrm rot="5400000">
            <a:off x="3752077" y="2019878"/>
            <a:ext cx="6858000" cy="2818244"/>
          </a:xfrm>
          <a:custGeom>
            <a:avLst/>
            <a:gdLst>
              <a:gd name="connsiteX0" fmla="*/ 0 w 6858000"/>
              <a:gd name="connsiteY0" fmla="*/ 2818244 h 2818244"/>
              <a:gd name="connsiteX1" fmla="*/ 0 w 6858000"/>
              <a:gd name="connsiteY1" fmla="*/ 0 h 2818244"/>
              <a:gd name="connsiteX2" fmla="*/ 6858000 w 6858000"/>
              <a:gd name="connsiteY2" fmla="*/ 0 h 2818244"/>
              <a:gd name="connsiteX3" fmla="*/ 6857999 w 6858000"/>
              <a:gd name="connsiteY3" fmla="*/ 2818244 h 2818244"/>
            </a:gdLst>
            <a:ahLst/>
            <a:cxnLst>
              <a:cxn ang="0">
                <a:pos x="connsiteX0" y="connsiteY0"/>
              </a:cxn>
              <a:cxn ang="0">
                <a:pos x="connsiteX1" y="connsiteY1"/>
              </a:cxn>
              <a:cxn ang="0">
                <a:pos x="connsiteX2" y="connsiteY2"/>
              </a:cxn>
              <a:cxn ang="0">
                <a:pos x="connsiteX3" y="connsiteY3"/>
              </a:cxn>
            </a:cxnLst>
            <a:rect l="l" t="t" r="r" b="b"/>
            <a:pathLst>
              <a:path w="6858000" h="2818244">
                <a:moveTo>
                  <a:pt x="0" y="2818244"/>
                </a:moveTo>
                <a:lnTo>
                  <a:pt x="0" y="0"/>
                </a:lnTo>
                <a:lnTo>
                  <a:pt x="6858000" y="0"/>
                </a:lnTo>
                <a:lnTo>
                  <a:pt x="6857999" y="2818244"/>
                </a:lnTo>
                <a:close/>
              </a:path>
            </a:pathLst>
          </a:custGeom>
        </p:spPr>
      </p:pic>
      <p:sp>
        <p:nvSpPr>
          <p:cNvPr id="2" name="Title 1"/>
          <p:cNvSpPr>
            <a:spLocks noGrp="1"/>
          </p:cNvSpPr>
          <p:nvPr>
            <p:ph type="title"/>
          </p:nvPr>
        </p:nvSpPr>
        <p:spPr>
          <a:xfrm>
            <a:off x="8493422" y="2689735"/>
            <a:ext cx="3404937" cy="1478529"/>
          </a:xfrm>
        </p:spPr>
        <p:txBody>
          <a:bodyPr vert="horz" lIns="91440" tIns="45720" rIns="91440" bIns="45720" rtlCol="0" anchor="b">
            <a:noAutofit/>
          </a:bodyPr>
          <a:lstStyle/>
          <a:p>
            <a:r>
              <a:rPr lang="en-US" sz="5400" kern="1200" dirty="0">
                <a:solidFill>
                  <a:srgbClr val="FFFFFF"/>
                </a:solidFill>
                <a:latin typeface="Tahoma" panose="020B0604030504040204" pitchFamily="34" charset="0"/>
                <a:ea typeface="Tahoma" panose="020B0604030504040204" pitchFamily="34" charset="0"/>
                <a:cs typeface="Tahoma" panose="020B0604030504040204" pitchFamily="34" charset="0"/>
              </a:rPr>
              <a:t>Example abstract</a:t>
            </a:r>
          </a:p>
        </p:txBody>
      </p:sp>
      <p:sp>
        <p:nvSpPr>
          <p:cNvPr id="13" name="Rectangle 12">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1294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AEF68393-A0EB-4740-9D1E-14D0CFB51EE0}"/>
              </a:ext>
            </a:extLst>
          </p:cNvPr>
          <p:cNvGraphicFramePr>
            <a:graphicFrameLocks noGrp="1"/>
          </p:cNvGraphicFramePr>
          <p:nvPr>
            <p:extLst>
              <p:ext uri="{D42A27DB-BD31-4B8C-83A1-F6EECF244321}">
                <p14:modId xmlns:p14="http://schemas.microsoft.com/office/powerpoint/2010/main" val="1896165824"/>
              </p:ext>
            </p:extLst>
          </p:nvPr>
        </p:nvGraphicFramePr>
        <p:xfrm>
          <a:off x="411211" y="1118937"/>
          <a:ext cx="6769866" cy="5233540"/>
        </p:xfrm>
        <a:graphic>
          <a:graphicData uri="http://schemas.openxmlformats.org/drawingml/2006/table">
            <a:tbl>
              <a:tblPr firstRow="1" firstCol="1" bandRow="1"/>
              <a:tblGrid>
                <a:gridCol w="6769866">
                  <a:extLst>
                    <a:ext uri="{9D8B030D-6E8A-4147-A177-3AD203B41FA5}">
                      <a16:colId xmlns:a16="http://schemas.microsoft.com/office/drawing/2014/main" val="1529588166"/>
                    </a:ext>
                  </a:extLst>
                </a:gridCol>
              </a:tblGrid>
              <a:tr h="258677">
                <a:tc>
                  <a:txBody>
                    <a:bodyPr/>
                    <a:lstStyle/>
                    <a:p>
                      <a:pPr>
                        <a:spcAft>
                          <a:spcPts val="0"/>
                        </a:spcAft>
                      </a:pPr>
                      <a:r>
                        <a:rPr lang="en-GB" sz="13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Ref No: B55796</a:t>
                      </a:r>
                    </a:p>
                  </a:txBody>
                  <a:tcPr marL="53867" marR="53867" marT="0" marB="0">
                    <a:lnL>
                      <a:noFill/>
                    </a:lnL>
                    <a:lnR>
                      <a:noFill/>
                    </a:lnR>
                    <a:lnT>
                      <a:noFill/>
                    </a:lnT>
                    <a:lnB>
                      <a:noFill/>
                    </a:lnB>
                  </a:tcPr>
                </a:tc>
                <a:extLst>
                  <a:ext uri="{0D108BD9-81ED-4DB2-BD59-A6C34878D82A}">
                    <a16:rowId xmlns:a16="http://schemas.microsoft.com/office/drawing/2014/main" val="2542612377"/>
                  </a:ext>
                </a:extLst>
              </a:tr>
              <a:tr h="258677">
                <a:tc>
                  <a:txBody>
                    <a:bodyPr/>
                    <a:lstStyle/>
                    <a:p>
                      <a:pPr>
                        <a:spcAft>
                          <a:spcPts val="0"/>
                        </a:spcAft>
                      </a:pPr>
                      <a:r>
                        <a:rPr lang="en-GB" sz="1300" i="1"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Vorushylo</a:t>
                      </a:r>
                      <a:r>
                        <a:rPr lang="en-GB" sz="13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Inna et al</a:t>
                      </a:r>
                    </a:p>
                  </a:txBody>
                  <a:tcPr marL="53867" marR="53867" marT="0" marB="0">
                    <a:lnL>
                      <a:noFill/>
                    </a:lnL>
                    <a:lnR>
                      <a:noFill/>
                    </a:lnR>
                    <a:lnT>
                      <a:noFill/>
                    </a:lnT>
                    <a:lnB>
                      <a:noFill/>
                    </a:lnB>
                  </a:tcPr>
                </a:tc>
                <a:extLst>
                  <a:ext uri="{0D108BD9-81ED-4DB2-BD59-A6C34878D82A}">
                    <a16:rowId xmlns:a16="http://schemas.microsoft.com/office/drawing/2014/main" val="2068956747"/>
                  </a:ext>
                </a:extLst>
              </a:tr>
              <a:tr h="258677">
                <a:tc>
                  <a:txBody>
                    <a:bodyPr/>
                    <a:lstStyle/>
                    <a:p>
                      <a:pPr>
                        <a:spcAft>
                          <a:spcPts val="1000"/>
                        </a:spcAft>
                      </a:pPr>
                      <a:r>
                        <a:rPr lang="en-GB" sz="13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Zero-in on NI-heat: pathways to heat decarbonisation in Northern Ireland</a:t>
                      </a:r>
                    </a:p>
                  </a:txBody>
                  <a:tcPr marL="53867" marR="53867" marT="0" marB="0">
                    <a:lnL>
                      <a:noFill/>
                    </a:lnL>
                    <a:lnR>
                      <a:noFill/>
                    </a:lnR>
                    <a:lnT>
                      <a:noFill/>
                    </a:lnT>
                    <a:lnB>
                      <a:noFill/>
                    </a:lnB>
                  </a:tcPr>
                </a:tc>
                <a:extLst>
                  <a:ext uri="{0D108BD9-81ED-4DB2-BD59-A6C34878D82A}">
                    <a16:rowId xmlns:a16="http://schemas.microsoft.com/office/drawing/2014/main" val="2605087599"/>
                  </a:ext>
                </a:extLst>
              </a:tr>
              <a:tr h="258677">
                <a:tc>
                  <a:txBody>
                    <a:bodyPr/>
                    <a:lstStyle/>
                    <a:p>
                      <a:pPr>
                        <a:spcAft>
                          <a:spcPts val="0"/>
                        </a:spcAft>
                      </a:pPr>
                      <a:r>
                        <a:rPr lang="en-GB" sz="13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UK Energy Research Centre (UKERC), 58 Prince's Gate, Exhibition Road, London, SW7 2PG</a:t>
                      </a:r>
                    </a:p>
                  </a:txBody>
                  <a:tcPr marL="53867" marR="53867" marT="0" marB="0">
                    <a:lnL>
                      <a:noFill/>
                    </a:lnL>
                    <a:lnR>
                      <a:noFill/>
                    </a:lnR>
                    <a:lnT>
                      <a:noFill/>
                    </a:lnT>
                    <a:lnB>
                      <a:noFill/>
                    </a:lnB>
                  </a:tcPr>
                </a:tc>
                <a:extLst>
                  <a:ext uri="{0D108BD9-81ED-4DB2-BD59-A6C34878D82A}">
                    <a16:rowId xmlns:a16="http://schemas.microsoft.com/office/drawing/2014/main" val="3615721576"/>
                  </a:ext>
                </a:extLst>
              </a:tr>
              <a:tr h="258677">
                <a:tc>
                  <a:txBody>
                    <a:bodyPr/>
                    <a:lstStyle/>
                    <a:p>
                      <a:pPr>
                        <a:spcAft>
                          <a:spcPts val="0"/>
                        </a:spcAft>
                      </a:pPr>
                      <a:r>
                        <a:rPr lang="en-GB" sz="13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 available on the internet at: </a:t>
                      </a:r>
                      <a:r>
                        <a:rPr lang="en-GB" sz="13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http://ow.ly/QbDB30r1QzP</a:t>
                      </a:r>
                      <a:r>
                        <a:rPr lang="en-GB" sz="13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53867" marR="53867" marT="0" marB="0">
                    <a:lnL>
                      <a:noFill/>
                    </a:lnL>
                    <a:lnR>
                      <a:noFill/>
                    </a:lnR>
                    <a:lnT>
                      <a:noFill/>
                    </a:lnT>
                    <a:lnB>
                      <a:noFill/>
                    </a:lnB>
                  </a:tcPr>
                </a:tc>
                <a:extLst>
                  <a:ext uri="{0D108BD9-81ED-4DB2-BD59-A6C34878D82A}">
                    <a16:rowId xmlns:a16="http://schemas.microsoft.com/office/drawing/2014/main" val="135424357"/>
                  </a:ext>
                </a:extLst>
              </a:tr>
              <a:tr h="258677">
                <a:tc>
                  <a:txBody>
                    <a:bodyPr/>
                    <a:lstStyle/>
                    <a:p>
                      <a:pPr>
                        <a:spcAft>
                          <a:spcPts val="1000"/>
                        </a:spcAft>
                      </a:pPr>
                      <a:r>
                        <a:rPr lang="en-GB" sz="13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2020 		Pages: 67		Price: </a:t>
                      </a:r>
                      <a:r>
                        <a:rPr lang="en-GB" sz="13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a:t>
                      </a:r>
                      <a:r>
                        <a:rPr lang="en-GB" sz="13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ISBN: </a:t>
                      </a:r>
                    </a:p>
                  </a:txBody>
                  <a:tcPr marL="53867" marR="53867" marT="0" marB="0">
                    <a:lnL>
                      <a:noFill/>
                    </a:lnL>
                    <a:lnR>
                      <a:noFill/>
                    </a:lnR>
                    <a:lnT>
                      <a:noFill/>
                    </a:lnT>
                    <a:lnB>
                      <a:noFill/>
                    </a:lnB>
                  </a:tcPr>
                </a:tc>
                <a:extLst>
                  <a:ext uri="{0D108BD9-81ED-4DB2-BD59-A6C34878D82A}">
                    <a16:rowId xmlns:a16="http://schemas.microsoft.com/office/drawing/2014/main" val="1657654613"/>
                  </a:ext>
                </a:extLst>
              </a:tr>
              <a:tr h="3543915">
                <a:tc>
                  <a:txBody>
                    <a:bodyPr/>
                    <a:lstStyle/>
                    <a:p>
                      <a:pPr marL="180340">
                        <a:spcAft>
                          <a:spcPts val="2000"/>
                        </a:spcAft>
                      </a:pPr>
                      <a:br>
                        <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Explores pathways towards heat decarbonisation in Northern Ireland (NI) drawing on the output from four stakeholder engagement workshops and a seminar. Presents a heat sector overview of NI noting that it contributed 4% of total UK carbon emissions in 2016. Examines the barriers and opportunities for heat decarbonisation looking at energy policy and regulation, technology-specific and operational barriers, consumers, the public and commercial sectors, and infrastructure barriers. Considers that NI’s heat decarbonisation could be achieved by a combination of different technological solutions such as bio-energy, heat networks and repurposed gas networks. Reports on experts’ and consumers’ perceptions of heat decarbonisation. Finds that the experts support a new strategic framework supporting heat decarbonisation in NI. Considers that there is a necessity for retrofit programmes and strict building regulations for new houses. Concludes that many NI citizens are ready to help the environment and take part in the heat decarbonisation transition.</a:t>
                      </a:r>
                    </a:p>
                  </a:txBody>
                  <a:tcPr marL="53867" marR="53867" marT="0" marB="0">
                    <a:lnL>
                      <a:noFill/>
                    </a:lnL>
                    <a:lnR>
                      <a:noFill/>
                    </a:lnR>
                    <a:lnT>
                      <a:noFill/>
                    </a:lnT>
                    <a:lnB>
                      <a:noFill/>
                    </a:lnB>
                  </a:tcPr>
                </a:tc>
                <a:extLst>
                  <a:ext uri="{0D108BD9-81ED-4DB2-BD59-A6C34878D82A}">
                    <a16:rowId xmlns:a16="http://schemas.microsoft.com/office/drawing/2014/main" val="754296057"/>
                  </a:ext>
                </a:extLst>
              </a:tr>
            </a:tbl>
          </a:graphicData>
        </a:graphic>
      </p:graphicFrame>
    </p:spTree>
    <p:extLst>
      <p:ext uri="{BB962C8B-B14F-4D97-AF65-F5344CB8AC3E}">
        <p14:creationId xmlns:p14="http://schemas.microsoft.com/office/powerpoint/2010/main" val="103298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pic>
        <p:nvPicPr>
          <p:cNvPr id="13" name="Picture 12">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grpSp>
        <p:nvGrpSpPr>
          <p:cNvPr id="64" name="Group 63">
            <a:extLst>
              <a:ext uri="{FF2B5EF4-FFF2-40B4-BE49-F238E27FC236}">
                <a16:creationId xmlns:a16="http://schemas.microsoft.com/office/drawing/2014/main" id="{0A2B13BF-399E-4238-82C5-C05CCF0454BA}"/>
              </a:ext>
            </a:extLst>
          </p:cNvPr>
          <p:cNvGrpSpPr/>
          <p:nvPr/>
        </p:nvGrpSpPr>
        <p:grpSpPr>
          <a:xfrm>
            <a:off x="139490" y="1342119"/>
            <a:ext cx="7638048" cy="3905034"/>
            <a:chOff x="4136127" y="473005"/>
            <a:chExt cx="8067972" cy="5709539"/>
          </a:xfrm>
        </p:grpSpPr>
        <p:grpSp>
          <p:nvGrpSpPr>
            <p:cNvPr id="65" name="Group 64">
              <a:extLst>
                <a:ext uri="{FF2B5EF4-FFF2-40B4-BE49-F238E27FC236}">
                  <a16:creationId xmlns:a16="http://schemas.microsoft.com/office/drawing/2014/main" id="{51524566-AD0F-421A-B733-5225D31667F4}"/>
                </a:ext>
              </a:extLst>
            </p:cNvPr>
            <p:cNvGrpSpPr/>
            <p:nvPr/>
          </p:nvGrpSpPr>
          <p:grpSpPr>
            <a:xfrm>
              <a:off x="4136127" y="473005"/>
              <a:ext cx="8067972" cy="5566886"/>
              <a:chOff x="79300" y="102761"/>
              <a:chExt cx="6207200" cy="4864893"/>
            </a:xfrm>
          </p:grpSpPr>
          <p:sp>
            <p:nvSpPr>
              <p:cNvPr id="70" name="Text Box 2">
                <a:extLst>
                  <a:ext uri="{FF2B5EF4-FFF2-40B4-BE49-F238E27FC236}">
                    <a16:creationId xmlns:a16="http://schemas.microsoft.com/office/drawing/2014/main" id="{4DB6195C-0383-4230-9A89-F64B62D44337}"/>
                  </a:ext>
                </a:extLst>
              </p:cNvPr>
              <p:cNvSpPr txBox="1"/>
              <p:nvPr/>
            </p:nvSpPr>
            <p:spPr>
              <a:xfrm>
                <a:off x="2549769" y="1718896"/>
                <a:ext cx="1063869" cy="3516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Employment</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2" name="Text Box 4">
                <a:extLst>
                  <a:ext uri="{FF2B5EF4-FFF2-40B4-BE49-F238E27FC236}">
                    <a16:creationId xmlns:a16="http://schemas.microsoft.com/office/drawing/2014/main" id="{109F900A-B6A8-41AF-A18A-51027493744A}"/>
                  </a:ext>
                </a:extLst>
              </p:cNvPr>
              <p:cNvSpPr txBox="1"/>
              <p:nvPr/>
            </p:nvSpPr>
            <p:spPr>
              <a:xfrm>
                <a:off x="3446584" y="2954216"/>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Careers</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3" name="Text Box 5">
                <a:extLst>
                  <a:ext uri="{FF2B5EF4-FFF2-40B4-BE49-F238E27FC236}">
                    <a16:creationId xmlns:a16="http://schemas.microsoft.com/office/drawing/2014/main" id="{7558CCED-29C2-46AF-909D-004BEA821710}"/>
                  </a:ext>
                </a:extLst>
              </p:cNvPr>
              <p:cNvSpPr txBox="1"/>
              <p:nvPr/>
            </p:nvSpPr>
            <p:spPr>
              <a:xfrm>
                <a:off x="2261522" y="3039353"/>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Education</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4" name="Text Box 6">
                <a:extLst>
                  <a:ext uri="{FF2B5EF4-FFF2-40B4-BE49-F238E27FC236}">
                    <a16:creationId xmlns:a16="http://schemas.microsoft.com/office/drawing/2014/main" id="{8CC0459A-AA4D-4C09-927F-73C782D6BAD4}"/>
                  </a:ext>
                </a:extLst>
              </p:cNvPr>
              <p:cNvSpPr txBox="1"/>
              <p:nvPr/>
            </p:nvSpPr>
            <p:spPr>
              <a:xfrm>
                <a:off x="936380" y="4239508"/>
                <a:ext cx="1134208" cy="5627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Children and Young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5" name="Text Box 7">
                <a:extLst>
                  <a:ext uri="{FF2B5EF4-FFF2-40B4-BE49-F238E27FC236}">
                    <a16:creationId xmlns:a16="http://schemas.microsoft.com/office/drawing/2014/main" id="{3293F4A2-C1D7-4C6B-9DF5-7D4F09FFA3BE}"/>
                  </a:ext>
                </a:extLst>
              </p:cNvPr>
              <p:cNvSpPr txBox="1"/>
              <p:nvPr/>
            </p:nvSpPr>
            <p:spPr>
              <a:xfrm>
                <a:off x="1857179" y="648409"/>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Older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6" name="Text Box 8">
                <a:extLst>
                  <a:ext uri="{FF2B5EF4-FFF2-40B4-BE49-F238E27FC236}">
                    <a16:creationId xmlns:a16="http://schemas.microsoft.com/office/drawing/2014/main" id="{36CB28B2-06A6-410C-A187-565F8CE3F7FB}"/>
                  </a:ext>
                </a:extLst>
              </p:cNvPr>
              <p:cNvSpPr txBox="1"/>
              <p:nvPr/>
            </p:nvSpPr>
            <p:spPr>
              <a:xfrm>
                <a:off x="3152785" y="702232"/>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Housing</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7" name="Text Box 10">
                <a:extLst>
                  <a:ext uri="{FF2B5EF4-FFF2-40B4-BE49-F238E27FC236}">
                    <a16:creationId xmlns:a16="http://schemas.microsoft.com/office/drawing/2014/main" id="{EDC3934E-9773-4E35-8D01-CC44842F9ED5}"/>
                  </a:ext>
                </a:extLst>
              </p:cNvPr>
              <p:cNvSpPr txBox="1"/>
              <p:nvPr/>
            </p:nvSpPr>
            <p:spPr>
              <a:xfrm>
                <a:off x="2998177" y="3631224"/>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Planning</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8" name="Text Box 11">
                <a:extLst>
                  <a:ext uri="{FF2B5EF4-FFF2-40B4-BE49-F238E27FC236}">
                    <a16:creationId xmlns:a16="http://schemas.microsoft.com/office/drawing/2014/main" id="{20A2883A-E73F-46A5-8D6A-0844C60D8886}"/>
                  </a:ext>
                </a:extLst>
              </p:cNvPr>
              <p:cNvSpPr txBox="1"/>
              <p:nvPr/>
            </p:nvSpPr>
            <p:spPr>
              <a:xfrm>
                <a:off x="422030" y="1846385"/>
                <a:ext cx="1081454" cy="536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a:solidFill>
                      <a:srgbClr val="FFFFFF"/>
                    </a:solidFill>
                    <a:effectLst/>
                    <a:latin typeface="Arial" panose="020B0604020202020204" pitchFamily="34" charset="0"/>
                    <a:ea typeface="Calibri" panose="020F0502020204030204" pitchFamily="34" charset="0"/>
                    <a:cs typeface="Arial" panose="020B0604020202020204" pitchFamily="34" charset="0"/>
                  </a:rPr>
                  <a:t>Building and construction</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sp>
            <p:nvSpPr>
              <p:cNvPr id="79" name="Text Box 12">
                <a:extLst>
                  <a:ext uri="{FF2B5EF4-FFF2-40B4-BE49-F238E27FC236}">
                    <a16:creationId xmlns:a16="http://schemas.microsoft.com/office/drawing/2014/main" id="{F4BDAF29-7989-447E-9EEE-D8925192F770}"/>
                  </a:ext>
                </a:extLst>
              </p:cNvPr>
              <p:cNvSpPr txBox="1"/>
              <p:nvPr/>
            </p:nvSpPr>
            <p:spPr>
              <a:xfrm>
                <a:off x="3640015" y="2083777"/>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Transport</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0" name="Text Box 13">
                <a:extLst>
                  <a:ext uri="{FF2B5EF4-FFF2-40B4-BE49-F238E27FC236}">
                    <a16:creationId xmlns:a16="http://schemas.microsoft.com/office/drawing/2014/main" id="{C20F0A7C-3AA0-4A15-BBEA-70DA35412996}"/>
                  </a:ext>
                </a:extLst>
              </p:cNvPr>
              <p:cNvSpPr txBox="1"/>
              <p:nvPr/>
            </p:nvSpPr>
            <p:spPr>
              <a:xfrm>
                <a:off x="1239868" y="2485891"/>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Infrastructure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1" name="Text Box 14">
                <a:extLst>
                  <a:ext uri="{FF2B5EF4-FFF2-40B4-BE49-F238E27FC236}">
                    <a16:creationId xmlns:a16="http://schemas.microsoft.com/office/drawing/2014/main" id="{14F814E5-0F5F-40BE-9377-5A7DBC68AFE9}"/>
                  </a:ext>
                </a:extLst>
              </p:cNvPr>
              <p:cNvSpPr txBox="1"/>
              <p:nvPr/>
            </p:nvSpPr>
            <p:spPr>
              <a:xfrm>
                <a:off x="4459071" y="1394234"/>
                <a:ext cx="1072662" cy="8613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Economic development and growth</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2" name="Text Box 15">
                <a:extLst>
                  <a:ext uri="{FF2B5EF4-FFF2-40B4-BE49-F238E27FC236}">
                    <a16:creationId xmlns:a16="http://schemas.microsoft.com/office/drawing/2014/main" id="{D0D0384F-C444-4649-81C8-DB96256D94F6}"/>
                  </a:ext>
                </a:extLst>
              </p:cNvPr>
              <p:cNvSpPr txBox="1"/>
              <p:nvPr/>
            </p:nvSpPr>
            <p:spPr>
              <a:xfrm>
                <a:off x="104135" y="1479635"/>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Cities</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3" name="Text Box 16">
                <a:extLst>
                  <a:ext uri="{FF2B5EF4-FFF2-40B4-BE49-F238E27FC236}">
                    <a16:creationId xmlns:a16="http://schemas.microsoft.com/office/drawing/2014/main" id="{A10A77BC-0C36-49BA-954A-993E16DB79F2}"/>
                  </a:ext>
                </a:extLst>
              </p:cNvPr>
              <p:cNvSpPr txBox="1"/>
              <p:nvPr/>
            </p:nvSpPr>
            <p:spPr>
              <a:xfrm>
                <a:off x="4686300" y="2523393"/>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a:solidFill>
                      <a:srgbClr val="FFFFFF"/>
                    </a:solidFill>
                    <a:effectLst/>
                    <a:latin typeface="Arial" panose="020B0604020202020204" pitchFamily="34" charset="0"/>
                    <a:ea typeface="Calibri" panose="020F0502020204030204" pitchFamily="34" charset="0"/>
                    <a:cs typeface="Arial" panose="020B0604020202020204" pitchFamily="34" charset="0"/>
                  </a:rPr>
                  <a:t>Environment</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sp>
            <p:nvSpPr>
              <p:cNvPr id="84" name="Text Box 17">
                <a:extLst>
                  <a:ext uri="{FF2B5EF4-FFF2-40B4-BE49-F238E27FC236}">
                    <a16:creationId xmlns:a16="http://schemas.microsoft.com/office/drawing/2014/main" id="{105CDB91-993A-41FC-8865-D344B26AE8B9}"/>
                  </a:ext>
                </a:extLst>
              </p:cNvPr>
              <p:cNvSpPr txBox="1"/>
              <p:nvPr/>
            </p:nvSpPr>
            <p:spPr>
              <a:xfrm>
                <a:off x="2804746" y="4281854"/>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Climate Change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5" name="Text Box 18">
                <a:extLst>
                  <a:ext uri="{FF2B5EF4-FFF2-40B4-BE49-F238E27FC236}">
                    <a16:creationId xmlns:a16="http://schemas.microsoft.com/office/drawing/2014/main" id="{6C14FEA0-D38F-4787-AB9A-5B8F4150C03C}"/>
                  </a:ext>
                </a:extLst>
              </p:cNvPr>
              <p:cNvSpPr txBox="1"/>
              <p:nvPr/>
            </p:nvSpPr>
            <p:spPr>
              <a:xfrm>
                <a:off x="1769062" y="1995205"/>
                <a:ext cx="613021" cy="3969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Energy</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6" name="Text Box 20">
                <a:extLst>
                  <a:ext uri="{FF2B5EF4-FFF2-40B4-BE49-F238E27FC236}">
                    <a16:creationId xmlns:a16="http://schemas.microsoft.com/office/drawing/2014/main" id="{ABC0631E-1CAA-4098-A599-0C66D638D9E1}"/>
                  </a:ext>
                </a:extLst>
              </p:cNvPr>
              <p:cNvSpPr txBox="1"/>
              <p:nvPr/>
            </p:nvSpPr>
            <p:spPr>
              <a:xfrm>
                <a:off x="721290" y="3148299"/>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Training and Skills</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7" name="Text Box 21">
                <a:extLst>
                  <a:ext uri="{FF2B5EF4-FFF2-40B4-BE49-F238E27FC236}">
                    <a16:creationId xmlns:a16="http://schemas.microsoft.com/office/drawing/2014/main" id="{4FEF097A-A668-48BE-875A-61A05EE69C3E}"/>
                  </a:ext>
                </a:extLst>
              </p:cNvPr>
              <p:cNvSpPr txBox="1"/>
              <p:nvPr/>
            </p:nvSpPr>
            <p:spPr>
              <a:xfrm>
                <a:off x="1266092" y="1310054"/>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Local Government</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8" name="Text Box 22">
                <a:extLst>
                  <a:ext uri="{FF2B5EF4-FFF2-40B4-BE49-F238E27FC236}">
                    <a16:creationId xmlns:a16="http://schemas.microsoft.com/office/drawing/2014/main" id="{2DC0787A-BF02-4E7D-BA7D-1C09DCE93553}"/>
                  </a:ext>
                </a:extLst>
              </p:cNvPr>
              <p:cNvSpPr txBox="1"/>
              <p:nvPr/>
            </p:nvSpPr>
            <p:spPr>
              <a:xfrm>
                <a:off x="2341663" y="102761"/>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Public Services</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9" name="Text Box 23">
                <a:extLst>
                  <a:ext uri="{FF2B5EF4-FFF2-40B4-BE49-F238E27FC236}">
                    <a16:creationId xmlns:a16="http://schemas.microsoft.com/office/drawing/2014/main" id="{FD77E358-0E9F-47F1-9FA9-1756910C7831}"/>
                  </a:ext>
                </a:extLst>
              </p:cNvPr>
              <p:cNvSpPr txBox="1"/>
              <p:nvPr/>
            </p:nvSpPr>
            <p:spPr>
              <a:xfrm>
                <a:off x="4020526" y="2655277"/>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Brexit</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0" name="Text Box 24">
                <a:extLst>
                  <a:ext uri="{FF2B5EF4-FFF2-40B4-BE49-F238E27FC236}">
                    <a16:creationId xmlns:a16="http://schemas.microsoft.com/office/drawing/2014/main" id="{6D28E36E-EFC2-4FB4-9167-A47B99A91CA7}"/>
                  </a:ext>
                </a:extLst>
              </p:cNvPr>
              <p:cNvSpPr txBox="1"/>
              <p:nvPr/>
            </p:nvSpPr>
            <p:spPr>
              <a:xfrm>
                <a:off x="2013438" y="4651131"/>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Digital infrastructure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1" name="Text Box 25">
                <a:extLst>
                  <a:ext uri="{FF2B5EF4-FFF2-40B4-BE49-F238E27FC236}">
                    <a16:creationId xmlns:a16="http://schemas.microsoft.com/office/drawing/2014/main" id="{B050B661-3B90-4100-BAB7-4FB8DBB10CAB}"/>
                  </a:ext>
                </a:extLst>
              </p:cNvPr>
              <p:cNvSpPr txBox="1"/>
              <p:nvPr/>
            </p:nvSpPr>
            <p:spPr>
              <a:xfrm>
                <a:off x="79300" y="4230405"/>
                <a:ext cx="870439" cy="536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Smart Cities</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2" name="Text Box 26">
                <a:extLst>
                  <a:ext uri="{FF2B5EF4-FFF2-40B4-BE49-F238E27FC236}">
                    <a16:creationId xmlns:a16="http://schemas.microsoft.com/office/drawing/2014/main" id="{47BE3E9B-46E3-47D5-935F-9F3CB791FD3E}"/>
                  </a:ext>
                </a:extLst>
              </p:cNvPr>
              <p:cNvSpPr txBox="1"/>
              <p:nvPr/>
            </p:nvSpPr>
            <p:spPr>
              <a:xfrm>
                <a:off x="3892200" y="3679663"/>
                <a:ext cx="1037492" cy="5627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Health and social care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3" name="Text Box 27">
                <a:extLst>
                  <a:ext uri="{FF2B5EF4-FFF2-40B4-BE49-F238E27FC236}">
                    <a16:creationId xmlns:a16="http://schemas.microsoft.com/office/drawing/2014/main" id="{D4B1F2A2-78F4-4CE4-B1DD-8C704D647C78}"/>
                  </a:ext>
                </a:extLst>
              </p:cNvPr>
              <p:cNvSpPr txBox="1"/>
              <p:nvPr/>
            </p:nvSpPr>
            <p:spPr>
              <a:xfrm>
                <a:off x="4528038" y="3059724"/>
                <a:ext cx="1327638" cy="6945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Organisation and management</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4" name="Text Box 31">
                <a:extLst>
                  <a:ext uri="{FF2B5EF4-FFF2-40B4-BE49-F238E27FC236}">
                    <a16:creationId xmlns:a16="http://schemas.microsoft.com/office/drawing/2014/main" id="{F8D3C0BB-E258-4BA8-9B12-4EB3A0FCCD33}"/>
                  </a:ext>
                </a:extLst>
              </p:cNvPr>
              <p:cNvSpPr txBox="1"/>
              <p:nvPr/>
            </p:nvSpPr>
            <p:spPr>
              <a:xfrm>
                <a:off x="219534" y="2668620"/>
                <a:ext cx="931985" cy="5802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Arts and culture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5" name="Text Box 32">
                <a:extLst>
                  <a:ext uri="{FF2B5EF4-FFF2-40B4-BE49-F238E27FC236}">
                    <a16:creationId xmlns:a16="http://schemas.microsoft.com/office/drawing/2014/main" id="{52D2BDD6-43D6-4347-A731-D5D3965CF4FF}"/>
                  </a:ext>
                </a:extLst>
              </p:cNvPr>
              <p:cNvSpPr txBox="1"/>
              <p:nvPr/>
            </p:nvSpPr>
            <p:spPr>
              <a:xfrm>
                <a:off x="4127988" y="690464"/>
                <a:ext cx="1116623" cy="5539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Crime, justice and rights</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6" name="Text Box 33">
                <a:extLst>
                  <a:ext uri="{FF2B5EF4-FFF2-40B4-BE49-F238E27FC236}">
                    <a16:creationId xmlns:a16="http://schemas.microsoft.com/office/drawing/2014/main" id="{64616159-24F7-4279-863E-E0F0107EAC9D}"/>
                  </a:ext>
                </a:extLst>
              </p:cNvPr>
              <p:cNvSpPr txBox="1"/>
              <p:nvPr/>
            </p:nvSpPr>
            <p:spPr>
              <a:xfrm>
                <a:off x="2518034" y="1094040"/>
                <a:ext cx="1221715" cy="4258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Equality and diversity</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7" name="Text Box 34">
                <a:extLst>
                  <a:ext uri="{FF2B5EF4-FFF2-40B4-BE49-F238E27FC236}">
                    <a16:creationId xmlns:a16="http://schemas.microsoft.com/office/drawing/2014/main" id="{F570651B-88F7-49A3-81E2-8A88FA6FCCCF}"/>
                  </a:ext>
                </a:extLst>
              </p:cNvPr>
              <p:cNvSpPr txBox="1"/>
              <p:nvPr/>
            </p:nvSpPr>
            <p:spPr>
              <a:xfrm>
                <a:off x="88399" y="447739"/>
                <a:ext cx="1063869" cy="8000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Emergency planning and resilience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8" name="Text Box 35">
                <a:extLst>
                  <a:ext uri="{FF2B5EF4-FFF2-40B4-BE49-F238E27FC236}">
                    <a16:creationId xmlns:a16="http://schemas.microsoft.com/office/drawing/2014/main" id="{FA68B718-ECE4-4C7E-849B-17837379A3DC}"/>
                  </a:ext>
                </a:extLst>
              </p:cNvPr>
              <p:cNvSpPr txBox="1"/>
              <p:nvPr/>
            </p:nvSpPr>
            <p:spPr>
              <a:xfrm>
                <a:off x="1189858" y="207620"/>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Governance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9" name="Text Box 36">
                <a:extLst>
                  <a:ext uri="{FF2B5EF4-FFF2-40B4-BE49-F238E27FC236}">
                    <a16:creationId xmlns:a16="http://schemas.microsoft.com/office/drawing/2014/main" id="{C19AB88F-C19F-472C-9B25-5731289D7E5A}"/>
                  </a:ext>
                </a:extLst>
              </p:cNvPr>
              <p:cNvSpPr txBox="1"/>
              <p:nvPr/>
            </p:nvSpPr>
            <p:spPr>
              <a:xfrm>
                <a:off x="2092569" y="3472962"/>
                <a:ext cx="756139" cy="9316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Finance and Funding</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0" name="Text Box 37">
                <a:extLst>
                  <a:ext uri="{FF2B5EF4-FFF2-40B4-BE49-F238E27FC236}">
                    <a16:creationId xmlns:a16="http://schemas.microsoft.com/office/drawing/2014/main" id="{F0A760FB-22E8-436E-A1FC-8887856A0FC4}"/>
                  </a:ext>
                </a:extLst>
              </p:cNvPr>
              <p:cNvSpPr txBox="1"/>
              <p:nvPr/>
            </p:nvSpPr>
            <p:spPr>
              <a:xfrm>
                <a:off x="413238" y="3652029"/>
                <a:ext cx="1600200" cy="3165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Third Sector</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66" name="Text Box 26">
              <a:extLst>
                <a:ext uri="{FF2B5EF4-FFF2-40B4-BE49-F238E27FC236}">
                  <a16:creationId xmlns:a16="http://schemas.microsoft.com/office/drawing/2014/main" id="{1C0CDB6D-1A23-4541-96D8-857250E0CD7E}"/>
                </a:ext>
              </a:extLst>
            </p:cNvPr>
            <p:cNvSpPr txBox="1"/>
            <p:nvPr/>
          </p:nvSpPr>
          <p:spPr>
            <a:xfrm>
              <a:off x="9112594" y="5538638"/>
              <a:ext cx="1474217" cy="6439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Social Inclusion</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7" name="Text Box 26">
              <a:extLst>
                <a:ext uri="{FF2B5EF4-FFF2-40B4-BE49-F238E27FC236}">
                  <a16:creationId xmlns:a16="http://schemas.microsoft.com/office/drawing/2014/main" id="{D91777AA-E574-4529-94BD-A1BA4E02448D}"/>
                </a:ext>
              </a:extLst>
            </p:cNvPr>
            <p:cNvSpPr txBox="1"/>
            <p:nvPr/>
          </p:nvSpPr>
          <p:spPr>
            <a:xfrm>
              <a:off x="5349758" y="1270968"/>
              <a:ext cx="1097215" cy="6439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Community</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8" name="Text Box 26">
              <a:extLst>
                <a:ext uri="{FF2B5EF4-FFF2-40B4-BE49-F238E27FC236}">
                  <a16:creationId xmlns:a16="http://schemas.microsoft.com/office/drawing/2014/main" id="{4403A9A3-6469-4F0A-AD08-8DFD5247DE1C}"/>
                </a:ext>
              </a:extLst>
            </p:cNvPr>
            <p:cNvSpPr txBox="1"/>
            <p:nvPr/>
          </p:nvSpPr>
          <p:spPr>
            <a:xfrm>
              <a:off x="8765914" y="707948"/>
              <a:ext cx="1245989" cy="6439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Regeneration</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101" name="Text Box 18">
            <a:extLst>
              <a:ext uri="{FF2B5EF4-FFF2-40B4-BE49-F238E27FC236}">
                <a16:creationId xmlns:a16="http://schemas.microsoft.com/office/drawing/2014/main" id="{5273BFBD-64E1-4F3B-B167-6C0B15605621}"/>
              </a:ext>
            </a:extLst>
          </p:cNvPr>
          <p:cNvSpPr txBox="1"/>
          <p:nvPr/>
        </p:nvSpPr>
        <p:spPr>
          <a:xfrm>
            <a:off x="3099861" y="3033494"/>
            <a:ext cx="1643192" cy="6985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latin typeface="Arial" panose="020B0604020202020204" pitchFamily="34" charset="0"/>
                <a:ea typeface="Calibri" panose="020F0502020204030204" pitchFamily="34" charset="0"/>
                <a:cs typeface="Arial" panose="020B0604020202020204" pitchFamily="34" charset="0"/>
              </a:rPr>
              <a:t>Town and country planning</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2" name="Text Box 18">
            <a:extLst>
              <a:ext uri="{FF2B5EF4-FFF2-40B4-BE49-F238E27FC236}">
                <a16:creationId xmlns:a16="http://schemas.microsoft.com/office/drawing/2014/main" id="{6C0614B5-13FA-498F-A2BE-99E4882DA9FD}"/>
              </a:ext>
            </a:extLst>
          </p:cNvPr>
          <p:cNvSpPr txBox="1"/>
          <p:nvPr/>
        </p:nvSpPr>
        <p:spPr>
          <a:xfrm>
            <a:off x="4376257" y="2319289"/>
            <a:ext cx="1434195" cy="3671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latin typeface="Arial" panose="020B0604020202020204" pitchFamily="34" charset="0"/>
                <a:ea typeface="Calibri" panose="020F0502020204030204" pitchFamily="34" charset="0"/>
                <a:cs typeface="Arial" panose="020B0604020202020204" pitchFamily="34" charset="0"/>
              </a:rPr>
              <a:t>Devolution</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3" name="Text Box 26">
            <a:extLst>
              <a:ext uri="{FF2B5EF4-FFF2-40B4-BE49-F238E27FC236}">
                <a16:creationId xmlns:a16="http://schemas.microsoft.com/office/drawing/2014/main" id="{07448225-267B-4340-BD56-831AAFC868CA}"/>
              </a:ext>
            </a:extLst>
          </p:cNvPr>
          <p:cNvSpPr txBox="1"/>
          <p:nvPr/>
        </p:nvSpPr>
        <p:spPr>
          <a:xfrm>
            <a:off x="6085574" y="4346055"/>
            <a:ext cx="1276649" cy="4403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dirty="0">
                <a:solidFill>
                  <a:srgbClr val="FFFFFF"/>
                </a:solidFill>
                <a:latin typeface="Arial" panose="020B0604020202020204" pitchFamily="34" charset="0"/>
                <a:ea typeface="Calibri" panose="020F0502020204030204" pitchFamily="34" charset="0"/>
                <a:cs typeface="Arial" panose="020B0604020202020204" pitchFamily="34" charset="0"/>
              </a:rPr>
              <a:t>Social inclusion</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14B4C77-A0BC-46DF-9658-3402732B58B0}"/>
              </a:ext>
            </a:extLst>
          </p:cNvPr>
          <p:cNvSpPr txBox="1"/>
          <p:nvPr/>
        </p:nvSpPr>
        <p:spPr>
          <a:xfrm>
            <a:off x="7605095" y="2312053"/>
            <a:ext cx="4130103" cy="1754326"/>
          </a:xfrm>
          <a:prstGeom prst="rect">
            <a:avLst/>
          </a:prstGeom>
          <a:noFill/>
        </p:spPr>
        <p:txBody>
          <a:bodyPr wrap="square" rtlCol="0">
            <a:spAutoFit/>
          </a:bodyPr>
          <a:lstStyle/>
          <a:p>
            <a:r>
              <a:rPr lang="en-GB" sz="5400" dirty="0">
                <a:solidFill>
                  <a:schemeClr val="bg1"/>
                </a:solidFill>
                <a:latin typeface="Tahoma" panose="020B0604030504040204" pitchFamily="34" charset="0"/>
                <a:ea typeface="Tahoma" panose="020B0604030504040204" pitchFamily="34" charset="0"/>
                <a:cs typeface="Tahoma" panose="020B0604030504040204" pitchFamily="34" charset="0"/>
              </a:rPr>
              <a:t>Our subject coverage</a:t>
            </a:r>
          </a:p>
        </p:txBody>
      </p:sp>
    </p:spTree>
    <p:extLst>
      <p:ext uri="{BB962C8B-B14F-4D97-AF65-F5344CB8AC3E}">
        <p14:creationId xmlns:p14="http://schemas.microsoft.com/office/powerpoint/2010/main" val="348973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Current awareness</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3" cstate="print">
            <a:alphaModFix/>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4460"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94105" y="2473504"/>
            <a:ext cx="5536241" cy="3167008"/>
          </a:xfrm>
        </p:spPr>
        <p:txBody>
          <a:bodyPr anchor="ctr">
            <a:normAutofit/>
          </a:bodyPr>
          <a:lstStyle/>
          <a:p>
            <a:r>
              <a:rPr lang="en-GB" sz="1800" b="1" dirty="0">
                <a:latin typeface="Tahoma" panose="020B0604030504040204" pitchFamily="34" charset="0"/>
                <a:ea typeface="Tahoma" panose="020B0604030504040204" pitchFamily="34" charset="0"/>
                <a:cs typeface="Tahoma" panose="020B0604030504040204" pitchFamily="34" charset="0"/>
              </a:rPr>
              <a:t>Weekly Bulletin </a:t>
            </a:r>
            <a:r>
              <a:rPr lang="en-GB" sz="1800" dirty="0">
                <a:latin typeface="Tahoma" panose="020B0604030504040204" pitchFamily="34" charset="0"/>
                <a:ea typeface="Tahoma" panose="020B0604030504040204" pitchFamily="34" charset="0"/>
                <a:cs typeface="Tahoma" panose="020B0604030504040204" pitchFamily="34" charset="0"/>
              </a:rPr>
              <a:t>– selection of latest content added to the database in all policy areas</a:t>
            </a:r>
          </a:p>
          <a:p>
            <a:r>
              <a:rPr lang="en-GB" sz="1800" b="1" dirty="0">
                <a:latin typeface="Tahoma" panose="020B0604030504040204" pitchFamily="34" charset="0"/>
                <a:ea typeface="Tahoma" panose="020B0604030504040204" pitchFamily="34" charset="0"/>
                <a:cs typeface="Tahoma" panose="020B0604030504040204" pitchFamily="34" charset="0"/>
              </a:rPr>
              <a:t>Fortnightly Topic Updates </a:t>
            </a:r>
            <a:r>
              <a:rPr lang="en-GB" sz="1800" dirty="0">
                <a:latin typeface="Tahoma" panose="020B0604030504040204" pitchFamily="34" charset="0"/>
                <a:ea typeface="Tahoma" panose="020B0604030504040204" pitchFamily="34" charset="0"/>
                <a:cs typeface="Tahoma" panose="020B0604030504040204" pitchFamily="34" charset="0"/>
              </a:rPr>
              <a:t>– everything added to the database in the previous 2 weeks in specific policy areas – 37 to choose from </a:t>
            </a:r>
          </a:p>
          <a:p>
            <a:r>
              <a:rPr lang="en-GB" sz="1800" b="1" dirty="0">
                <a:latin typeface="Tahoma" panose="020B0604030504040204" pitchFamily="34" charset="0"/>
                <a:ea typeface="Tahoma" panose="020B0604030504040204" pitchFamily="34" charset="0"/>
                <a:cs typeface="Tahoma" panose="020B0604030504040204" pitchFamily="34" charset="0"/>
              </a:rPr>
              <a:t>Personalised alerts </a:t>
            </a:r>
            <a:r>
              <a:rPr lang="en-GB" sz="1800" dirty="0">
                <a:latin typeface="Tahoma" panose="020B0604030504040204" pitchFamily="34" charset="0"/>
                <a:ea typeface="Tahoma" panose="020B0604030504040204" pitchFamily="34" charset="0"/>
                <a:cs typeface="Tahoma" panose="020B0604030504040204" pitchFamily="34" charset="0"/>
              </a:rPr>
              <a:t>– get alerts on any policy topic that you are interested in. Type a search term and save – for example, “dementia”, “Universal Credit”, “homelessness”</a:t>
            </a:r>
          </a:p>
        </p:txBody>
      </p:sp>
    </p:spTree>
    <p:extLst>
      <p:ext uri="{BB962C8B-B14F-4D97-AF65-F5344CB8AC3E}">
        <p14:creationId xmlns:p14="http://schemas.microsoft.com/office/powerpoint/2010/main" val="191041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Ask a Researcher</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cstate="print">
            <a:alphaModFix/>
            <a:extLst>
              <a:ext uri="{28A0092B-C50C-407E-A947-70E740481C1C}">
                <a14:useLocalDpi xmlns:a14="http://schemas.microsoft.com/office/drawing/2010/main" val="0"/>
              </a:ext>
            </a:extLst>
          </a:blip>
          <a:srcRect r="4462" b="5"/>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90574" y="2421682"/>
            <a:ext cx="5385660" cy="3639289"/>
          </a:xfrm>
        </p:spPr>
        <p:txBody>
          <a:bodyPr anchor="ctr">
            <a:normAutofit/>
          </a:bodyPr>
          <a:lstStyle/>
          <a:p>
            <a:pPr lvl="0"/>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Research officer support available 9am-5.30pm, Mon-Fri</a:t>
            </a:r>
          </a:p>
          <a:p>
            <a:pPr lvl="0"/>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We will search the database and other resources for you and send on references and a summary highlighting key findings, trends and useful resources</a:t>
            </a:r>
          </a:p>
          <a:p>
            <a:pPr lvl="0"/>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You can call us on 03330111694, or email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hlinkClick r:id="rId5"/>
              </a:rPr>
              <a:t>AskTheResearchTeam@idoxgroup.com</a:t>
            </a:r>
            <a:endPar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buFont typeface="Arial Rounded MT Bold" panose="020F0704030504030204" pitchFamily="34" charset="0"/>
              <a:buChar char="-"/>
            </a:pPr>
            <a:endParaRPr lang="en-GB" sz="2000" dirty="0">
              <a:solidFill>
                <a:srgbClr val="000000"/>
              </a:solidFill>
            </a:endParaRPr>
          </a:p>
          <a:p>
            <a:endParaRPr lang="en-GB" sz="2000" dirty="0">
              <a:solidFill>
                <a:srgbClr val="000000"/>
              </a:solidFill>
            </a:endParaRPr>
          </a:p>
        </p:txBody>
      </p:sp>
    </p:spTree>
    <p:extLst>
      <p:ext uri="{BB962C8B-B14F-4D97-AF65-F5344CB8AC3E}">
        <p14:creationId xmlns:p14="http://schemas.microsoft.com/office/powerpoint/2010/main" val="163496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4998" y="798445"/>
            <a:ext cx="4803636" cy="1311664"/>
          </a:xfrm>
        </p:spPr>
        <p:txBody>
          <a:bodyPr>
            <a:normAutofit/>
          </a:bodyPr>
          <a:lstStyle/>
          <a:p>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Summary of benefits</a:t>
            </a:r>
          </a:p>
        </p:txBody>
      </p:sp>
      <p:sp>
        <p:nvSpPr>
          <p:cNvPr id="3" name="Content Placeholder 2"/>
          <p:cNvSpPr>
            <a:spLocks noGrp="1"/>
          </p:cNvSpPr>
          <p:nvPr>
            <p:ph idx="1"/>
          </p:nvPr>
        </p:nvSpPr>
        <p:spPr>
          <a:xfrm>
            <a:off x="804998" y="2403538"/>
            <a:ext cx="4706803" cy="4161033"/>
          </a:xfrm>
        </p:spPr>
        <p:txBody>
          <a:bodyPr anchor="ctr">
            <a:normAutofit/>
          </a:bodyPr>
          <a:lstStyle/>
          <a:p>
            <a:r>
              <a:rPr lang="en-GB" sz="1800" dirty="0">
                <a:latin typeface="Tahoma" panose="020B0604030504040204" pitchFamily="34" charset="0"/>
                <a:ea typeface="Tahoma" panose="020B0604030504040204" pitchFamily="34" charset="0"/>
                <a:cs typeface="Tahoma" panose="020B0604030504040204" pitchFamily="34" charset="0"/>
              </a:rPr>
              <a:t>We provide the intelligence and support that researchers, practitioners and professionals need every day.</a:t>
            </a:r>
          </a:p>
          <a:p>
            <a:r>
              <a:rPr lang="en-GB" sz="1800" dirty="0">
                <a:latin typeface="Tahoma" panose="020B0604030504040204" pitchFamily="34" charset="0"/>
                <a:ea typeface="Tahoma" panose="020B0604030504040204" pitchFamily="34" charset="0"/>
                <a:cs typeface="Tahoma" panose="020B0604030504040204" pitchFamily="34" charset="0"/>
              </a:rPr>
              <a:t>Learn from best practice case studies and examples of policy implementation from across the UK, Europe and internationally.</a:t>
            </a:r>
          </a:p>
          <a:p>
            <a:r>
              <a:rPr lang="en-GB" sz="1800" dirty="0">
                <a:latin typeface="Tahoma" panose="020B0604030504040204" pitchFamily="34" charset="0"/>
                <a:ea typeface="Tahoma" panose="020B0604030504040204" pitchFamily="34" charset="0"/>
                <a:cs typeface="Tahoma" panose="020B0604030504040204" pitchFamily="34" charset="0"/>
              </a:rPr>
              <a:t>Information and intelligence to support improved decision making</a:t>
            </a:r>
          </a:p>
          <a:p>
            <a:r>
              <a:rPr lang="en-GB" sz="1800" dirty="0">
                <a:latin typeface="Tahoma" panose="020B0604030504040204" pitchFamily="34" charset="0"/>
                <a:ea typeface="Tahoma" panose="020B0604030504040204" pitchFamily="34" charset="0"/>
                <a:cs typeface="Tahoma" panose="020B0604030504040204" pitchFamily="34" charset="0"/>
              </a:rPr>
              <a:t>Prevents information overload and helps provide wider context to your work in a convenient and efficient way.</a:t>
            </a:r>
          </a:p>
          <a:p>
            <a:pPr>
              <a:buFont typeface="Arial Rounded MT Bold" panose="020F0704030504030204" pitchFamily="34" charset="0"/>
              <a:buChar char="-"/>
            </a:pPr>
            <a:endParaRPr lang="en-GB" sz="2000" dirty="0">
              <a:solidFill>
                <a:srgbClr val="000000"/>
              </a:solidFill>
            </a:endParaRPr>
          </a:p>
        </p:txBody>
      </p:sp>
      <p:sp>
        <p:nvSpPr>
          <p:cNvPr id="1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335" r="12764"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959556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1228</Words>
  <Application>Microsoft Office PowerPoint</Application>
  <PresentationFormat>Widescreen</PresentationFormat>
  <Paragraphs>100</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Rounded MT Bold</vt:lpstr>
      <vt:lpstr>Calibri</vt:lpstr>
      <vt:lpstr>Calibri Light</vt:lpstr>
      <vt:lpstr>Tahoma</vt:lpstr>
      <vt:lpstr>Office Theme</vt:lpstr>
      <vt:lpstr>An Introduction to The Knowledge Exchange</vt:lpstr>
      <vt:lpstr>What’s on the agenda?</vt:lpstr>
      <vt:lpstr>What is The Knowledge Exchange?</vt:lpstr>
      <vt:lpstr>What can I find on the database?</vt:lpstr>
      <vt:lpstr>Example abstract</vt:lpstr>
      <vt:lpstr>PowerPoint Presentation</vt:lpstr>
      <vt:lpstr>Current awareness</vt:lpstr>
      <vt:lpstr>Ask a Researcher</vt:lpstr>
      <vt:lpstr>Summary of benefits</vt:lpstr>
      <vt:lpstr>Getting Started</vt:lpstr>
      <vt:lpstr>PowerPoint Presentation</vt:lpstr>
      <vt:lpstr>Registering for the service (Step 1)  The first time you use the service you will need to register for a username and password</vt:lpstr>
      <vt:lpstr>Registering for the service (Step 2)  Under the section “Register as a user for an existing profile” select your organisation from the drop-down menu  Fill out your personal details and create a username and password, and then click register.   Your registration will need to be approved by your organisation’s Profile Manager.   You will receive a confirmation email once your registration has been approved</vt:lpstr>
      <vt:lpstr>Requesting Topic Updates (Step 1)</vt:lpstr>
      <vt:lpstr>Requesting Topic Updates (Step 2)   Select the Topic Updates you wish to subscribe to by clicking the corresponding tick box and then clicking “confirm”  You can sign up to as many or as few as you would like, there is no additional cost  To register to receive the Weekly Bulletin, please email AskTheResearchTeam@idoxgroup.com  </vt:lpstr>
      <vt:lpstr>Creating saved search alerts (Step 1)  Access the search function of the database by using the “search” tab at the top of the page  Type search terms into the main search bar, this will search across all fields and yield the most results  Click search to run the search  For more detailed help and advice on searching the database, including advanced searches and filtering please consult our “search help” guide or contact a member of the research team  </vt:lpstr>
      <vt:lpstr>Creating saved search alerts (Step 2)   In the search results page to save your search click the “save as alert” link below the search bar.  From there you will be prompted to give your alert a name and select the frequency you want the search engine to run the search</vt:lpstr>
      <vt:lpstr>Viewing saved alerts (Step 1)</vt:lpstr>
      <vt:lpstr>Viewing saved alerts (Step 2)  From this screen you can view your saved searches, manually run your searches and edit your searches.</vt:lpstr>
      <vt:lpstr>Contact Us  If you have any questions or would like advice on searching the database or help signing up to any of our current awareness services, there is a contact us form on our website.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Knowledge Exchange</dc:title>
  <dc:creator>Rebecca Jackson</dc:creator>
  <cp:lastModifiedBy>Rebecca Jackson</cp:lastModifiedBy>
  <cp:revision>9</cp:revision>
  <dcterms:created xsi:type="dcterms:W3CDTF">2020-09-23T15:06:32Z</dcterms:created>
  <dcterms:modified xsi:type="dcterms:W3CDTF">2020-11-26T13:00:32Z</dcterms:modified>
</cp:coreProperties>
</file>