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1" r:id="rId2"/>
    <p:sldId id="262" r:id="rId3"/>
    <p:sldId id="258" r:id="rId4"/>
    <p:sldId id="277" r:id="rId5"/>
    <p:sldId id="278" r:id="rId6"/>
    <p:sldId id="281" r:id="rId7"/>
    <p:sldId id="264" r:id="rId8"/>
    <p:sldId id="293" r:id="rId9"/>
    <p:sldId id="292" r:id="rId10"/>
    <p:sldId id="290" r:id="rId11"/>
    <p:sldId id="297" r:id="rId12"/>
    <p:sldId id="288" r:id="rId13"/>
    <p:sldId id="291" r:id="rId14"/>
    <p:sldId id="283" r:id="rId15"/>
    <p:sldId id="279" r:id="rId16"/>
    <p:sldId id="276"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8ADC"/>
    <a:srgbClr val="0A1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DCD53-88FD-4DC3-89D9-928B181898F3}" v="3" dt="2025-09-09T13:08:06.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7431"/>
  </p:normalViewPr>
  <p:slideViewPr>
    <p:cSldViewPr snapToGrid="0" snapToObjects="1">
      <p:cViewPr varScale="1">
        <p:scale>
          <a:sx n="63" d="100"/>
          <a:sy n="63" d="100"/>
        </p:scale>
        <p:origin x="840"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risbane" userId="f00f6e2e-d1d8-476f-9664-172c127ce483" providerId="ADAL" clId="{42FDCD53-88FD-4DC3-89D9-928B181898F3}"/>
    <pc:docChg chg="custSel addSld delSld modSld sldOrd">
      <pc:chgData name="Rebecca Brisbane" userId="f00f6e2e-d1d8-476f-9664-172c127ce483" providerId="ADAL" clId="{42FDCD53-88FD-4DC3-89D9-928B181898F3}" dt="2025-09-09T14:56:16.081" v="1026" actId="478"/>
      <pc:docMkLst>
        <pc:docMk/>
      </pc:docMkLst>
      <pc:sldChg chg="delSp modSp mod">
        <pc:chgData name="Rebecca Brisbane" userId="f00f6e2e-d1d8-476f-9664-172c127ce483" providerId="ADAL" clId="{42FDCD53-88FD-4DC3-89D9-928B181898F3}" dt="2025-09-09T14:56:16.081" v="1026" actId="478"/>
        <pc:sldMkLst>
          <pc:docMk/>
          <pc:sldMk cId="3627721796" sldId="262"/>
        </pc:sldMkLst>
        <pc:spChg chg="mod">
          <ac:chgData name="Rebecca Brisbane" userId="f00f6e2e-d1d8-476f-9664-172c127ce483" providerId="ADAL" clId="{42FDCD53-88FD-4DC3-89D9-928B181898F3}" dt="2025-09-09T14:56:13.902" v="1024" actId="20577"/>
          <ac:spMkLst>
            <pc:docMk/>
            <pc:sldMk cId="3627721796" sldId="262"/>
            <ac:spMk id="3" creationId="{1114CFE3-09A7-4046-9B4E-7E88A4E0D447}"/>
          </ac:spMkLst>
        </pc:spChg>
        <pc:spChg chg="del mod">
          <ac:chgData name="Rebecca Brisbane" userId="f00f6e2e-d1d8-476f-9664-172c127ce483" providerId="ADAL" clId="{42FDCD53-88FD-4DC3-89D9-928B181898F3}" dt="2025-09-09T14:56:16.081" v="1026" actId="478"/>
          <ac:spMkLst>
            <pc:docMk/>
            <pc:sldMk cId="3627721796" sldId="262"/>
            <ac:spMk id="4" creationId="{A2725F61-EF9D-4754-B3E9-349B727104BE}"/>
          </ac:spMkLst>
        </pc:spChg>
      </pc:sldChg>
      <pc:sldChg chg="del">
        <pc:chgData name="Rebecca Brisbane" userId="f00f6e2e-d1d8-476f-9664-172c127ce483" providerId="ADAL" clId="{42FDCD53-88FD-4DC3-89D9-928B181898F3}" dt="2025-09-09T12:40:47.221" v="1" actId="47"/>
        <pc:sldMkLst>
          <pc:docMk/>
          <pc:sldMk cId="1634966218" sldId="265"/>
        </pc:sldMkLst>
      </pc:sldChg>
      <pc:sldChg chg="del">
        <pc:chgData name="Rebecca Brisbane" userId="f00f6e2e-d1d8-476f-9664-172c127ce483" providerId="ADAL" clId="{42FDCD53-88FD-4DC3-89D9-928B181898F3}" dt="2025-09-09T12:40:45.534" v="0" actId="47"/>
        <pc:sldMkLst>
          <pc:docMk/>
          <pc:sldMk cId="1932985679" sldId="266"/>
        </pc:sldMkLst>
      </pc:sldChg>
      <pc:sldChg chg="del">
        <pc:chgData name="Rebecca Brisbane" userId="f00f6e2e-d1d8-476f-9664-172c127ce483" providerId="ADAL" clId="{42FDCD53-88FD-4DC3-89D9-928B181898F3}" dt="2025-09-09T12:40:48.845" v="2" actId="47"/>
        <pc:sldMkLst>
          <pc:docMk/>
          <pc:sldMk cId="2337861287" sldId="282"/>
        </pc:sldMkLst>
      </pc:sldChg>
      <pc:sldChg chg="modSp add mod">
        <pc:chgData name="Rebecca Brisbane" userId="f00f6e2e-d1d8-476f-9664-172c127ce483" providerId="ADAL" clId="{42FDCD53-88FD-4DC3-89D9-928B181898F3}" dt="2025-09-09T12:47:33.448" v="505" actId="313"/>
        <pc:sldMkLst>
          <pc:docMk/>
          <pc:sldMk cId="82116206" sldId="288"/>
        </pc:sldMkLst>
        <pc:spChg chg="mod">
          <ac:chgData name="Rebecca Brisbane" userId="f00f6e2e-d1d8-476f-9664-172c127ce483" providerId="ADAL" clId="{42FDCD53-88FD-4DC3-89D9-928B181898F3}" dt="2025-09-09T12:47:33.448" v="505" actId="313"/>
          <ac:spMkLst>
            <pc:docMk/>
            <pc:sldMk cId="82116206" sldId="288"/>
            <ac:spMk id="3" creationId="{A4F09E73-9486-BED8-61F0-D5400774EEA4}"/>
          </ac:spMkLst>
        </pc:spChg>
      </pc:sldChg>
      <pc:sldChg chg="add del">
        <pc:chgData name="Rebecca Brisbane" userId="f00f6e2e-d1d8-476f-9664-172c127ce483" providerId="ADAL" clId="{42FDCD53-88FD-4DC3-89D9-928B181898F3}" dt="2025-09-09T12:46:03.188" v="492"/>
        <pc:sldMkLst>
          <pc:docMk/>
          <pc:sldMk cId="3972493869" sldId="290"/>
        </pc:sldMkLst>
      </pc:sldChg>
      <pc:sldChg chg="add">
        <pc:chgData name="Rebecca Brisbane" userId="f00f6e2e-d1d8-476f-9664-172c127ce483" providerId="ADAL" clId="{42FDCD53-88FD-4DC3-89D9-928B181898F3}" dt="2025-09-09T12:46:03.188" v="492"/>
        <pc:sldMkLst>
          <pc:docMk/>
          <pc:sldMk cId="3838912606" sldId="291"/>
        </pc:sldMkLst>
      </pc:sldChg>
      <pc:sldChg chg="add ord">
        <pc:chgData name="Rebecca Brisbane" userId="f00f6e2e-d1d8-476f-9664-172c127ce483" providerId="ADAL" clId="{42FDCD53-88FD-4DC3-89D9-928B181898F3}" dt="2025-09-09T12:46:14.169" v="494"/>
        <pc:sldMkLst>
          <pc:docMk/>
          <pc:sldMk cId="1017413906" sldId="293"/>
        </pc:sldMkLst>
      </pc:sldChg>
      <pc:sldChg chg="modSp new del mod">
        <pc:chgData name="Rebecca Brisbane" userId="f00f6e2e-d1d8-476f-9664-172c127ce483" providerId="ADAL" clId="{42FDCD53-88FD-4DC3-89D9-928B181898F3}" dt="2025-09-09T12:45:57.158" v="490" actId="47"/>
        <pc:sldMkLst>
          <pc:docMk/>
          <pc:sldMk cId="2253451864" sldId="293"/>
        </pc:sldMkLst>
        <pc:spChg chg="mod">
          <ac:chgData name="Rebecca Brisbane" userId="f00f6e2e-d1d8-476f-9664-172c127ce483" providerId="ADAL" clId="{42FDCD53-88FD-4DC3-89D9-928B181898F3}" dt="2025-09-09T12:42:26.300" v="185" actId="20577"/>
          <ac:spMkLst>
            <pc:docMk/>
            <pc:sldMk cId="2253451864" sldId="293"/>
            <ac:spMk id="2" creationId="{48CC380B-F83A-4D8E-635E-108018CA9071}"/>
          </ac:spMkLst>
        </pc:spChg>
        <pc:spChg chg="mod">
          <ac:chgData name="Rebecca Brisbane" userId="f00f6e2e-d1d8-476f-9664-172c127ce483" providerId="ADAL" clId="{42FDCD53-88FD-4DC3-89D9-928B181898F3}" dt="2025-09-09T12:44:41.071" v="488" actId="20577"/>
          <ac:spMkLst>
            <pc:docMk/>
            <pc:sldMk cId="2253451864" sldId="293"/>
            <ac:spMk id="3" creationId="{90D58DE6-1165-1831-9ABD-D5177E4C1E8C}"/>
          </ac:spMkLst>
        </pc:spChg>
      </pc:sldChg>
      <pc:sldChg chg="modSp new del mod">
        <pc:chgData name="Rebecca Brisbane" userId="f00f6e2e-d1d8-476f-9664-172c127ce483" providerId="ADAL" clId="{42FDCD53-88FD-4DC3-89D9-928B181898F3}" dt="2025-09-09T12:45:58.762" v="491" actId="47"/>
        <pc:sldMkLst>
          <pc:docMk/>
          <pc:sldMk cId="845479728" sldId="294"/>
        </pc:sldMkLst>
        <pc:spChg chg="mod">
          <ac:chgData name="Rebecca Brisbane" userId="f00f6e2e-d1d8-476f-9664-172c127ce483" providerId="ADAL" clId="{42FDCD53-88FD-4DC3-89D9-928B181898F3}" dt="2025-09-09T12:41:37.366" v="39" actId="20577"/>
          <ac:spMkLst>
            <pc:docMk/>
            <pc:sldMk cId="845479728" sldId="294"/>
            <ac:spMk id="2" creationId="{F16C81A8-5DF4-B1EA-A16E-95812916CB1B}"/>
          </ac:spMkLst>
        </pc:spChg>
        <pc:spChg chg="mod">
          <ac:chgData name="Rebecca Brisbane" userId="f00f6e2e-d1d8-476f-9664-172c127ce483" providerId="ADAL" clId="{42FDCD53-88FD-4DC3-89D9-928B181898F3}" dt="2025-09-09T12:42:14.843" v="168" actId="207"/>
          <ac:spMkLst>
            <pc:docMk/>
            <pc:sldMk cId="845479728" sldId="294"/>
            <ac:spMk id="3" creationId="{7FE3C6AE-05C6-4F3C-F8FD-50E15EDA3062}"/>
          </ac:spMkLst>
        </pc:spChg>
      </pc:sldChg>
      <pc:sldChg chg="addSp delSp modSp add mod">
        <pc:chgData name="Rebecca Brisbane" userId="f00f6e2e-d1d8-476f-9664-172c127ce483" providerId="ADAL" clId="{42FDCD53-88FD-4DC3-89D9-928B181898F3}" dt="2025-09-09T13:08:15.680" v="1022" actId="1076"/>
        <pc:sldMkLst>
          <pc:docMk/>
          <pc:sldMk cId="79852325" sldId="297"/>
        </pc:sldMkLst>
        <pc:spChg chg="mod">
          <ac:chgData name="Rebecca Brisbane" userId="f00f6e2e-d1d8-476f-9664-172c127ce483" providerId="ADAL" clId="{42FDCD53-88FD-4DC3-89D9-928B181898F3}" dt="2025-09-09T12:56:15.819" v="923" actId="20577"/>
          <ac:spMkLst>
            <pc:docMk/>
            <pc:sldMk cId="79852325" sldId="297"/>
            <ac:spMk id="4" creationId="{E2340BBB-16B9-6B33-1130-4C25DCC8E5FC}"/>
          </ac:spMkLst>
        </pc:spChg>
        <pc:spChg chg="mod">
          <ac:chgData name="Rebecca Brisbane" userId="f00f6e2e-d1d8-476f-9664-172c127ce483" providerId="ADAL" clId="{42FDCD53-88FD-4DC3-89D9-928B181898F3}" dt="2025-09-09T12:58:08.008" v="971" actId="20577"/>
          <ac:spMkLst>
            <pc:docMk/>
            <pc:sldMk cId="79852325" sldId="297"/>
            <ac:spMk id="5" creationId="{255A0E0D-220C-282F-C0E8-1676EAEFB792}"/>
          </ac:spMkLst>
        </pc:spChg>
        <pc:spChg chg="add del mod">
          <ac:chgData name="Rebecca Brisbane" userId="f00f6e2e-d1d8-476f-9664-172c127ce483" providerId="ADAL" clId="{42FDCD53-88FD-4DC3-89D9-928B181898F3}" dt="2025-09-09T13:08:06.936" v="1018" actId="931"/>
          <ac:spMkLst>
            <pc:docMk/>
            <pc:sldMk cId="79852325" sldId="297"/>
            <ac:spMk id="6" creationId="{BD0F6F7E-9A0B-7380-5212-824482FADA12}"/>
          </ac:spMkLst>
        </pc:spChg>
        <pc:spChg chg="mod">
          <ac:chgData name="Rebecca Brisbane" userId="f00f6e2e-d1d8-476f-9664-172c127ce483" providerId="ADAL" clId="{42FDCD53-88FD-4DC3-89D9-928B181898F3}" dt="2025-09-09T12:59:44.069" v="979" actId="20577"/>
          <ac:spMkLst>
            <pc:docMk/>
            <pc:sldMk cId="79852325" sldId="297"/>
            <ac:spMk id="9" creationId="{EDEEAF4C-FF19-D8C2-2AD3-684D522C6CEF}"/>
          </ac:spMkLst>
        </pc:spChg>
        <pc:spChg chg="mod">
          <ac:chgData name="Rebecca Brisbane" userId="f00f6e2e-d1d8-476f-9664-172c127ce483" providerId="ADAL" clId="{42FDCD53-88FD-4DC3-89D9-928B181898F3}" dt="2025-09-09T13:00:12.519" v="1009" actId="1076"/>
          <ac:spMkLst>
            <pc:docMk/>
            <pc:sldMk cId="79852325" sldId="297"/>
            <ac:spMk id="11" creationId="{13239E22-E1EF-58DA-BABE-C743023DB7CF}"/>
          </ac:spMkLst>
        </pc:spChg>
        <pc:spChg chg="add del mod">
          <ac:chgData name="Rebecca Brisbane" userId="f00f6e2e-d1d8-476f-9664-172c127ce483" providerId="ADAL" clId="{42FDCD53-88FD-4DC3-89D9-928B181898F3}" dt="2025-09-09T13:07:49.649" v="1012" actId="931"/>
          <ac:spMkLst>
            <pc:docMk/>
            <pc:sldMk cId="79852325" sldId="297"/>
            <ac:spMk id="12" creationId="{1E69FBF0-12CC-0B37-9DAC-B850C4CEA707}"/>
          </ac:spMkLst>
        </pc:spChg>
        <pc:picChg chg="del">
          <ac:chgData name="Rebecca Brisbane" userId="f00f6e2e-d1d8-476f-9664-172c127ce483" providerId="ADAL" clId="{42FDCD53-88FD-4DC3-89D9-928B181898F3}" dt="2025-09-09T13:00:30.372" v="1011" actId="478"/>
          <ac:picMkLst>
            <pc:docMk/>
            <pc:sldMk cId="79852325" sldId="297"/>
            <ac:picMk id="8" creationId="{7630E7C4-0252-4B2E-50FC-9029D7A941D0}"/>
          </ac:picMkLst>
        </pc:picChg>
        <pc:picChg chg="del">
          <ac:chgData name="Rebecca Brisbane" userId="f00f6e2e-d1d8-476f-9664-172c127ce483" providerId="ADAL" clId="{42FDCD53-88FD-4DC3-89D9-928B181898F3}" dt="2025-09-09T13:00:27.032" v="1010" actId="478"/>
          <ac:picMkLst>
            <pc:docMk/>
            <pc:sldMk cId="79852325" sldId="297"/>
            <ac:picMk id="10" creationId="{21D0D7CE-B83F-1905-1967-37FA5E80275B}"/>
          </ac:picMkLst>
        </pc:picChg>
        <pc:picChg chg="add mod">
          <ac:chgData name="Rebecca Brisbane" userId="f00f6e2e-d1d8-476f-9664-172c127ce483" providerId="ADAL" clId="{42FDCD53-88FD-4DC3-89D9-928B181898F3}" dt="2025-09-09T13:07:57.770" v="1017" actId="1076"/>
          <ac:picMkLst>
            <pc:docMk/>
            <pc:sldMk cId="79852325" sldId="297"/>
            <ac:picMk id="14" creationId="{23A287A1-4DDA-EA38-7E28-0FBFD98DF1C5}"/>
          </ac:picMkLst>
        </pc:picChg>
        <pc:picChg chg="add mod">
          <ac:chgData name="Rebecca Brisbane" userId="f00f6e2e-d1d8-476f-9664-172c127ce483" providerId="ADAL" clId="{42FDCD53-88FD-4DC3-89D9-928B181898F3}" dt="2025-09-09T13:08:15.680" v="1022" actId="1076"/>
          <ac:picMkLst>
            <pc:docMk/>
            <pc:sldMk cId="79852325" sldId="297"/>
            <ac:picMk id="16" creationId="{BA900DEB-6EC1-8079-2CC4-5D1D2ABFE8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7AA5B-3730-6946-A4CB-D310C88F9142}"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9F49D-FD8B-C34E-AE7B-F3CCE0AF9CB5}" type="slidenum">
              <a:rPr lang="en-US" smtClean="0"/>
              <a:t>‹#›</a:t>
            </a:fld>
            <a:endParaRPr lang="en-US"/>
          </a:p>
        </p:txBody>
      </p:sp>
    </p:spTree>
    <p:extLst>
      <p:ext uri="{BB962C8B-B14F-4D97-AF65-F5344CB8AC3E}">
        <p14:creationId xmlns:p14="http://schemas.microsoft.com/office/powerpoint/2010/main" val="98324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CD0D75-3AD9-A247-9407-E14DD34C42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211742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37417-E7E1-3446-B929-CAE69D61B7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6293524" y="505675"/>
            <a:ext cx="5482859" cy="2387600"/>
          </a:xfrm>
        </p:spPr>
        <p:txBody>
          <a:bodyPr lIns="0" anchor="b">
            <a:normAutofit/>
          </a:bodyPr>
          <a:lstStyle>
            <a:lvl1pPr algn="l">
              <a:defRPr sz="5000" b="1">
                <a:solidFill>
                  <a:srgbClr val="0A1F8F"/>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6293524" y="2985350"/>
            <a:ext cx="5482859"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F70285C8-B46A-6F4F-AB0E-AA34E7CA3F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2823" y="4907671"/>
            <a:ext cx="1813560" cy="1813560"/>
          </a:xfrm>
          <a:prstGeom prst="rect">
            <a:avLst/>
          </a:prstGeom>
        </p:spPr>
      </p:pic>
      <p:pic>
        <p:nvPicPr>
          <p:cNvPr id="11" name="Picture 10">
            <a:extLst>
              <a:ext uri="{FF2B5EF4-FFF2-40B4-BE49-F238E27FC236}">
                <a16:creationId xmlns:a16="http://schemas.microsoft.com/office/drawing/2014/main" id="{95CB5467-ECFE-0E45-AC3D-64E7ADB2A0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6628"/>
            <a:ext cx="2380488" cy="284988"/>
          </a:xfrm>
          <a:prstGeom prst="rect">
            <a:avLst/>
          </a:prstGeom>
        </p:spPr>
      </p:pic>
    </p:spTree>
    <p:extLst>
      <p:ext uri="{BB962C8B-B14F-4D97-AF65-F5344CB8AC3E}">
        <p14:creationId xmlns:p14="http://schemas.microsoft.com/office/powerpoint/2010/main" val="254756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625001-715D-5649-A8B0-5D34F19144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6293524" y="505675"/>
            <a:ext cx="5482859" cy="2387600"/>
          </a:xfrm>
        </p:spPr>
        <p:txBody>
          <a:bodyPr lIns="0" anchor="b">
            <a:normAutofit/>
          </a:bodyPr>
          <a:lstStyle>
            <a:lvl1pPr algn="l">
              <a:defRPr sz="5000" b="1">
                <a:solidFill>
                  <a:srgbClr val="0A1F8F"/>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6293524" y="3900489"/>
            <a:ext cx="5482859"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F70285C8-B46A-6F4F-AB0E-AA34E7CA3F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2823" y="4907671"/>
            <a:ext cx="1813560" cy="1813560"/>
          </a:xfrm>
          <a:prstGeom prst="rect">
            <a:avLst/>
          </a:prstGeom>
        </p:spPr>
      </p:pic>
      <p:pic>
        <p:nvPicPr>
          <p:cNvPr id="11" name="Picture 10">
            <a:extLst>
              <a:ext uri="{FF2B5EF4-FFF2-40B4-BE49-F238E27FC236}">
                <a16:creationId xmlns:a16="http://schemas.microsoft.com/office/drawing/2014/main" id="{95CB5467-ECFE-0E45-AC3D-64E7ADB2A0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6628"/>
            <a:ext cx="2380488" cy="284988"/>
          </a:xfrm>
          <a:prstGeom prst="rect">
            <a:avLst/>
          </a:prstGeom>
        </p:spPr>
      </p:pic>
    </p:spTree>
    <p:extLst>
      <p:ext uri="{BB962C8B-B14F-4D97-AF65-F5344CB8AC3E}">
        <p14:creationId xmlns:p14="http://schemas.microsoft.com/office/powerpoint/2010/main" val="27681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68A5-A2B7-EC4A-9E31-448A9757B719}"/>
              </a:ext>
            </a:extLst>
          </p:cNvPr>
          <p:cNvSpPr>
            <a:spLocks noGrp="1"/>
          </p:cNvSpPr>
          <p:nvPr>
            <p:ph type="title"/>
          </p:nvPr>
        </p:nvSpPr>
        <p:spPr>
          <a:xfrm>
            <a:off x="593651" y="365125"/>
            <a:ext cx="10772554" cy="955675"/>
          </a:xfrm>
        </p:spPr>
        <p:txBody>
          <a:bodyPr lIns="0"/>
          <a:lstStyle/>
          <a:p>
            <a:r>
              <a:rPr lang="en-US" dirty="0"/>
              <a:t>Click to edit Master title style</a:t>
            </a:r>
          </a:p>
        </p:txBody>
      </p:sp>
      <p:sp>
        <p:nvSpPr>
          <p:cNvPr id="3" name="Content Placeholder 2">
            <a:extLst>
              <a:ext uri="{FF2B5EF4-FFF2-40B4-BE49-F238E27FC236}">
                <a16:creationId xmlns:a16="http://schemas.microsoft.com/office/drawing/2014/main" id="{6B040E28-7F50-624F-9660-13D0AF930F13}"/>
              </a:ext>
            </a:extLst>
          </p:cNvPr>
          <p:cNvSpPr>
            <a:spLocks noGrp="1"/>
          </p:cNvSpPr>
          <p:nvPr>
            <p:ph idx="1"/>
          </p:nvPr>
        </p:nvSpPr>
        <p:spPr>
          <a:xfrm>
            <a:off x="593651" y="1764665"/>
            <a:ext cx="10772554" cy="4337574"/>
          </a:xfr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59424C-5527-9D4E-83B9-CC6F1C648020}"/>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5" name="Footer Placeholder 4">
            <a:extLst>
              <a:ext uri="{FF2B5EF4-FFF2-40B4-BE49-F238E27FC236}">
                <a16:creationId xmlns:a16="http://schemas.microsoft.com/office/drawing/2014/main" id="{3B7501ED-0B3A-1248-BF49-1D035DDAB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2DD96-11B3-BD48-AC44-372B92CAB19E}"/>
              </a:ext>
            </a:extLst>
          </p:cNvPr>
          <p:cNvSpPr>
            <a:spLocks noGrp="1"/>
          </p:cNvSpPr>
          <p:nvPr>
            <p:ph type="sldNum" sz="quarter" idx="12"/>
          </p:nvPr>
        </p:nvSpPr>
        <p:spPr/>
        <p:txBody>
          <a:bodyPr/>
          <a:lstStyle/>
          <a:p>
            <a:fld id="{965C9D28-3F48-9C4C-9FAC-70BD348C8558}" type="slidenum">
              <a:rPr lang="en-US" smtClean="0"/>
              <a:t>‹#›</a:t>
            </a:fld>
            <a:endParaRPr lang="en-US"/>
          </a:p>
        </p:txBody>
      </p:sp>
      <p:cxnSp>
        <p:nvCxnSpPr>
          <p:cNvPr id="7" name="Straight Connector 6">
            <a:extLst>
              <a:ext uri="{FF2B5EF4-FFF2-40B4-BE49-F238E27FC236}">
                <a16:creationId xmlns:a16="http://schemas.microsoft.com/office/drawing/2014/main" id="{F119D87B-7BD8-F649-B9DE-9C98EF6118BE}"/>
              </a:ext>
            </a:extLst>
          </p:cNvPr>
          <p:cNvCxnSpPr/>
          <p:nvPr userDrawn="1"/>
        </p:nvCxnSpPr>
        <p:spPr>
          <a:xfrm>
            <a:off x="593651" y="6102239"/>
            <a:ext cx="10772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EFBE0E-72CE-B042-94BC-360FDABB8A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273510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1A872-2CDD-874B-9268-8BF6CA191279}"/>
              </a:ext>
            </a:extLst>
          </p:cNvPr>
          <p:cNvSpPr/>
          <p:nvPr userDrawn="1"/>
        </p:nvSpPr>
        <p:spPr>
          <a:xfrm>
            <a:off x="0" y="0"/>
            <a:ext cx="12192000" cy="6103088"/>
          </a:xfrm>
          <a:prstGeom prst="rect">
            <a:avLst/>
          </a:prstGeom>
          <a:solidFill>
            <a:srgbClr val="0A1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F35BBD-09F8-654B-B3A0-605925A95313}"/>
              </a:ext>
            </a:extLst>
          </p:cNvPr>
          <p:cNvSpPr>
            <a:spLocks noGrp="1"/>
          </p:cNvSpPr>
          <p:nvPr>
            <p:ph type="title"/>
          </p:nvPr>
        </p:nvSpPr>
        <p:spPr>
          <a:xfrm>
            <a:off x="593651" y="436822"/>
            <a:ext cx="10515600" cy="2402820"/>
          </a:xfrm>
          <a:ln>
            <a:noFill/>
          </a:ln>
        </p:spPr>
        <p:txBody>
          <a:bodyPr lIns="0" anchor="b">
            <a:normAutofit/>
          </a:bodyPr>
          <a:lstStyle>
            <a:lvl1pPr>
              <a:defRPr sz="5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E46D35D-D2CA-D542-9E84-61E4F685FE29}"/>
              </a:ext>
            </a:extLst>
          </p:cNvPr>
          <p:cNvSpPr>
            <a:spLocks noGrp="1"/>
          </p:cNvSpPr>
          <p:nvPr>
            <p:ph type="body" idx="1"/>
          </p:nvPr>
        </p:nvSpPr>
        <p:spPr>
          <a:xfrm>
            <a:off x="593651" y="2866630"/>
            <a:ext cx="10515600" cy="1500187"/>
          </a:xfrm>
        </p:spPr>
        <p:txBody>
          <a:bodyPr lIns="0">
            <a:normAutofit/>
          </a:bodyPr>
          <a:lstStyle>
            <a:lvl1pPr marL="0" indent="0">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6B6ADC83-1D9E-934D-855E-511880BFAF2D}"/>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5" name="Footer Placeholder 4">
            <a:extLst>
              <a:ext uri="{FF2B5EF4-FFF2-40B4-BE49-F238E27FC236}">
                <a16:creationId xmlns:a16="http://schemas.microsoft.com/office/drawing/2014/main" id="{8D541EE9-3225-B546-A2E0-24EA599AA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8450C-1B38-284D-9FD4-620286321D1B}"/>
              </a:ext>
            </a:extLst>
          </p:cNvPr>
          <p:cNvSpPr>
            <a:spLocks noGrp="1"/>
          </p:cNvSpPr>
          <p:nvPr>
            <p:ph type="sldNum" sz="quarter" idx="12"/>
          </p:nvPr>
        </p:nvSpPr>
        <p:spPr/>
        <p:txBody>
          <a:bodyPr/>
          <a:lstStyle/>
          <a:p>
            <a:fld id="{965C9D28-3F48-9C4C-9FAC-70BD348C8558}" type="slidenum">
              <a:rPr lang="en-US" smtClean="0"/>
              <a:t>‹#›</a:t>
            </a:fld>
            <a:endParaRPr lang="en-US"/>
          </a:p>
        </p:txBody>
      </p:sp>
      <p:pic>
        <p:nvPicPr>
          <p:cNvPr id="11" name="Picture 10">
            <a:extLst>
              <a:ext uri="{FF2B5EF4-FFF2-40B4-BE49-F238E27FC236}">
                <a16:creationId xmlns:a16="http://schemas.microsoft.com/office/drawing/2014/main" id="{FDC64B46-FC5C-8F4C-95CC-2DF3A33819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34905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1A872-2CDD-874B-9268-8BF6CA191279}"/>
              </a:ext>
            </a:extLst>
          </p:cNvPr>
          <p:cNvSpPr/>
          <p:nvPr userDrawn="1"/>
        </p:nvSpPr>
        <p:spPr>
          <a:xfrm>
            <a:off x="0" y="0"/>
            <a:ext cx="12192000" cy="6103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F35BBD-09F8-654B-B3A0-605925A95313}"/>
              </a:ext>
            </a:extLst>
          </p:cNvPr>
          <p:cNvSpPr>
            <a:spLocks noGrp="1"/>
          </p:cNvSpPr>
          <p:nvPr>
            <p:ph type="title"/>
          </p:nvPr>
        </p:nvSpPr>
        <p:spPr>
          <a:xfrm>
            <a:off x="593651" y="436822"/>
            <a:ext cx="10515600" cy="2402820"/>
          </a:xfrm>
          <a:ln>
            <a:noFill/>
          </a:ln>
        </p:spPr>
        <p:txBody>
          <a:bodyPr lIns="0" anchor="b">
            <a:normAutofit/>
          </a:bodyPr>
          <a:lstStyle>
            <a:lvl1pPr>
              <a:defRPr sz="5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E46D35D-D2CA-D542-9E84-61E4F685FE29}"/>
              </a:ext>
            </a:extLst>
          </p:cNvPr>
          <p:cNvSpPr>
            <a:spLocks noGrp="1"/>
          </p:cNvSpPr>
          <p:nvPr>
            <p:ph type="body" idx="1"/>
          </p:nvPr>
        </p:nvSpPr>
        <p:spPr>
          <a:xfrm>
            <a:off x="593651" y="2866630"/>
            <a:ext cx="10515600" cy="1500187"/>
          </a:xfrm>
        </p:spPr>
        <p:txBody>
          <a:bodyPr lIns="0">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6B6ADC83-1D9E-934D-855E-511880BFAF2D}"/>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5" name="Footer Placeholder 4">
            <a:extLst>
              <a:ext uri="{FF2B5EF4-FFF2-40B4-BE49-F238E27FC236}">
                <a16:creationId xmlns:a16="http://schemas.microsoft.com/office/drawing/2014/main" id="{8D541EE9-3225-B546-A2E0-24EA599AA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8450C-1B38-284D-9FD4-620286321D1B}"/>
              </a:ext>
            </a:extLst>
          </p:cNvPr>
          <p:cNvSpPr>
            <a:spLocks noGrp="1"/>
          </p:cNvSpPr>
          <p:nvPr>
            <p:ph type="sldNum" sz="quarter" idx="12"/>
          </p:nvPr>
        </p:nvSpPr>
        <p:spPr/>
        <p:txBody>
          <a:bodyPr/>
          <a:lstStyle/>
          <a:p>
            <a:fld id="{965C9D28-3F48-9C4C-9FAC-70BD348C8558}" type="slidenum">
              <a:rPr lang="en-US" smtClean="0"/>
              <a:t>‹#›</a:t>
            </a:fld>
            <a:endParaRPr lang="en-US"/>
          </a:p>
        </p:txBody>
      </p:sp>
      <p:pic>
        <p:nvPicPr>
          <p:cNvPr id="11" name="Picture 10">
            <a:extLst>
              <a:ext uri="{FF2B5EF4-FFF2-40B4-BE49-F238E27FC236}">
                <a16:creationId xmlns:a16="http://schemas.microsoft.com/office/drawing/2014/main" id="{FDC64B46-FC5C-8F4C-95CC-2DF3A33819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25438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2089-A9EA-0848-B2CC-0644D6916A7F}"/>
              </a:ext>
            </a:extLst>
          </p:cNvPr>
          <p:cNvSpPr>
            <a:spLocks noGrp="1"/>
          </p:cNvSpPr>
          <p:nvPr>
            <p:ph type="title"/>
          </p:nvPr>
        </p:nvSpPr>
        <p:spPr>
          <a:xfrm>
            <a:off x="593650" y="365125"/>
            <a:ext cx="10760149" cy="955675"/>
          </a:xfrm>
        </p:spPr>
        <p:txBody>
          <a:bodyPr lIns="0"/>
          <a:lstStyle/>
          <a:p>
            <a:r>
              <a:rPr lang="en-US" dirty="0"/>
              <a:t>Click to edit Master title style</a:t>
            </a:r>
          </a:p>
        </p:txBody>
      </p:sp>
      <p:sp>
        <p:nvSpPr>
          <p:cNvPr id="3" name="Content Placeholder 2">
            <a:extLst>
              <a:ext uri="{FF2B5EF4-FFF2-40B4-BE49-F238E27FC236}">
                <a16:creationId xmlns:a16="http://schemas.microsoft.com/office/drawing/2014/main" id="{7B2A77FA-6DE6-154A-BDFD-EBDE7287046A}"/>
              </a:ext>
            </a:extLst>
          </p:cNvPr>
          <p:cNvSpPr>
            <a:spLocks noGrp="1"/>
          </p:cNvSpPr>
          <p:nvPr>
            <p:ph sz="half" idx="1"/>
          </p:nvPr>
        </p:nvSpPr>
        <p:spPr>
          <a:xfrm>
            <a:off x="593651" y="1764665"/>
            <a:ext cx="5426149" cy="4117975"/>
          </a:xfr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2299760-C548-8748-AB0B-AD8E4845D3DD}"/>
              </a:ext>
            </a:extLst>
          </p:cNvPr>
          <p:cNvSpPr>
            <a:spLocks noGrp="1"/>
          </p:cNvSpPr>
          <p:nvPr>
            <p:ph sz="half" idx="2"/>
          </p:nvPr>
        </p:nvSpPr>
        <p:spPr>
          <a:xfrm>
            <a:off x="6172200" y="1764665"/>
            <a:ext cx="5181600" cy="4117975"/>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A2A02-77F8-F246-B4F2-C07F932E79BF}"/>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6" name="Footer Placeholder 5">
            <a:extLst>
              <a:ext uri="{FF2B5EF4-FFF2-40B4-BE49-F238E27FC236}">
                <a16:creationId xmlns:a16="http://schemas.microsoft.com/office/drawing/2014/main" id="{F0A4625A-5929-2142-86C5-9509DB74C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23D56-4DD9-104B-A2E0-9F1414F0EF76}"/>
              </a:ext>
            </a:extLst>
          </p:cNvPr>
          <p:cNvSpPr>
            <a:spLocks noGrp="1"/>
          </p:cNvSpPr>
          <p:nvPr>
            <p:ph type="sldNum" sz="quarter" idx="12"/>
          </p:nvPr>
        </p:nvSpPr>
        <p:spPr/>
        <p:txBody>
          <a:bodyPr/>
          <a:lstStyle/>
          <a:p>
            <a:fld id="{965C9D28-3F48-9C4C-9FAC-70BD348C8558}" type="slidenum">
              <a:rPr lang="en-US" smtClean="0"/>
              <a:t>‹#›</a:t>
            </a:fld>
            <a:endParaRPr lang="en-US"/>
          </a:p>
        </p:txBody>
      </p:sp>
      <p:cxnSp>
        <p:nvCxnSpPr>
          <p:cNvPr id="8" name="Straight Connector 7">
            <a:extLst>
              <a:ext uri="{FF2B5EF4-FFF2-40B4-BE49-F238E27FC236}">
                <a16:creationId xmlns:a16="http://schemas.microsoft.com/office/drawing/2014/main" id="{EEEF791F-9BFC-1743-9CF3-D16F2D4372FC}"/>
              </a:ext>
            </a:extLst>
          </p:cNvPr>
          <p:cNvCxnSpPr/>
          <p:nvPr userDrawn="1"/>
        </p:nvCxnSpPr>
        <p:spPr>
          <a:xfrm>
            <a:off x="593651" y="6102239"/>
            <a:ext cx="10772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A86C876-6162-F340-94BB-5F7E1C807C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2824321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1609-1986-6041-A298-D0807BA8382A}"/>
              </a:ext>
            </a:extLst>
          </p:cNvPr>
          <p:cNvSpPr>
            <a:spLocks noGrp="1"/>
          </p:cNvSpPr>
          <p:nvPr>
            <p:ph type="title"/>
          </p:nvPr>
        </p:nvSpPr>
        <p:spPr>
          <a:xfrm>
            <a:off x="593651" y="365125"/>
            <a:ext cx="10761737" cy="965835"/>
          </a:xfrm>
        </p:spPr>
        <p:txBody>
          <a:bodyPr lIns="0"/>
          <a:lstStyle/>
          <a:p>
            <a:r>
              <a:rPr lang="en-US" dirty="0"/>
              <a:t>Click to edit Master title style</a:t>
            </a:r>
          </a:p>
        </p:txBody>
      </p:sp>
      <p:sp>
        <p:nvSpPr>
          <p:cNvPr id="3" name="Text Placeholder 2">
            <a:extLst>
              <a:ext uri="{FF2B5EF4-FFF2-40B4-BE49-F238E27FC236}">
                <a16:creationId xmlns:a16="http://schemas.microsoft.com/office/drawing/2014/main" id="{3A16E5EE-3EDE-D847-97D5-13DC5C33507C}"/>
              </a:ext>
            </a:extLst>
          </p:cNvPr>
          <p:cNvSpPr>
            <a:spLocks noGrp="1"/>
          </p:cNvSpPr>
          <p:nvPr>
            <p:ph type="body" idx="1"/>
          </p:nvPr>
        </p:nvSpPr>
        <p:spPr>
          <a:xfrm>
            <a:off x="593652" y="1620203"/>
            <a:ext cx="5403924" cy="513397"/>
          </a:xfrm>
        </p:spPr>
        <p:txBody>
          <a:bodyPr lIns="0" anchor="b">
            <a:norm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0EE7FE38-C73A-AC4E-A01D-1A58190107FA}"/>
              </a:ext>
            </a:extLst>
          </p:cNvPr>
          <p:cNvSpPr>
            <a:spLocks noGrp="1"/>
          </p:cNvSpPr>
          <p:nvPr>
            <p:ph sz="half" idx="2"/>
          </p:nvPr>
        </p:nvSpPr>
        <p:spPr>
          <a:xfrm>
            <a:off x="593652" y="2167097"/>
            <a:ext cx="5403924" cy="3758546"/>
          </a:xfr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B58BDCD-EFD5-5C43-B3EB-000D95BBD401}"/>
              </a:ext>
            </a:extLst>
          </p:cNvPr>
          <p:cNvSpPr>
            <a:spLocks noGrp="1"/>
          </p:cNvSpPr>
          <p:nvPr>
            <p:ph type="body" sz="quarter" idx="3"/>
          </p:nvPr>
        </p:nvSpPr>
        <p:spPr>
          <a:xfrm>
            <a:off x="6172200" y="1620203"/>
            <a:ext cx="5183188" cy="513397"/>
          </a:xfrm>
        </p:spPr>
        <p:txBody>
          <a:bodyPr anchor="b">
            <a:norm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20040A6-8837-CC44-97BA-DC014B3C54AA}"/>
              </a:ext>
            </a:extLst>
          </p:cNvPr>
          <p:cNvSpPr>
            <a:spLocks noGrp="1"/>
          </p:cNvSpPr>
          <p:nvPr>
            <p:ph sz="quarter" idx="4"/>
          </p:nvPr>
        </p:nvSpPr>
        <p:spPr>
          <a:xfrm>
            <a:off x="6172200" y="2167097"/>
            <a:ext cx="5183188" cy="3758546"/>
          </a:xfr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E31DB85-3BFC-7B4E-ABED-8A0D48847D08}"/>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8" name="Footer Placeholder 7">
            <a:extLst>
              <a:ext uri="{FF2B5EF4-FFF2-40B4-BE49-F238E27FC236}">
                <a16:creationId xmlns:a16="http://schemas.microsoft.com/office/drawing/2014/main" id="{746DAC49-7B13-BB41-BB38-06BDBD805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81A72-535A-A24A-833F-23D92F7B4CAD}"/>
              </a:ext>
            </a:extLst>
          </p:cNvPr>
          <p:cNvSpPr>
            <a:spLocks noGrp="1"/>
          </p:cNvSpPr>
          <p:nvPr>
            <p:ph type="sldNum" sz="quarter" idx="12"/>
          </p:nvPr>
        </p:nvSpPr>
        <p:spPr/>
        <p:txBody>
          <a:bodyPr/>
          <a:lstStyle/>
          <a:p>
            <a:fld id="{965C9D28-3F48-9C4C-9FAC-70BD348C8558}" type="slidenum">
              <a:rPr lang="en-US" smtClean="0"/>
              <a:t>‹#›</a:t>
            </a:fld>
            <a:endParaRPr lang="en-US"/>
          </a:p>
        </p:txBody>
      </p:sp>
      <p:cxnSp>
        <p:nvCxnSpPr>
          <p:cNvPr id="10" name="Straight Connector 9">
            <a:extLst>
              <a:ext uri="{FF2B5EF4-FFF2-40B4-BE49-F238E27FC236}">
                <a16:creationId xmlns:a16="http://schemas.microsoft.com/office/drawing/2014/main" id="{E31C01FB-7C80-FD4E-AAE9-6E52653DE095}"/>
              </a:ext>
            </a:extLst>
          </p:cNvPr>
          <p:cNvCxnSpPr/>
          <p:nvPr userDrawn="1"/>
        </p:nvCxnSpPr>
        <p:spPr>
          <a:xfrm>
            <a:off x="593651" y="6102239"/>
            <a:ext cx="10772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84780E2-098E-9643-ABB3-661C3E2047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214671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EE42-EEDE-F747-9A3C-6E2EBA691D98}"/>
              </a:ext>
            </a:extLst>
          </p:cNvPr>
          <p:cNvSpPr>
            <a:spLocks noGrp="1"/>
          </p:cNvSpPr>
          <p:nvPr>
            <p:ph type="title"/>
          </p:nvPr>
        </p:nvSpPr>
        <p:spPr/>
        <p:txBody>
          <a:bodyPr lIns="0"/>
          <a:lstStyle/>
          <a:p>
            <a:r>
              <a:rPr lang="en-US" dirty="0"/>
              <a:t>Click to edit Master title style</a:t>
            </a:r>
          </a:p>
        </p:txBody>
      </p:sp>
      <p:sp>
        <p:nvSpPr>
          <p:cNvPr id="3" name="Date Placeholder 2">
            <a:extLst>
              <a:ext uri="{FF2B5EF4-FFF2-40B4-BE49-F238E27FC236}">
                <a16:creationId xmlns:a16="http://schemas.microsoft.com/office/drawing/2014/main" id="{16A08B01-6ECF-C749-9B72-229A9BA95DA2}"/>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4" name="Footer Placeholder 3">
            <a:extLst>
              <a:ext uri="{FF2B5EF4-FFF2-40B4-BE49-F238E27FC236}">
                <a16:creationId xmlns:a16="http://schemas.microsoft.com/office/drawing/2014/main" id="{1EC474F0-0FE8-5A40-89AA-BD5E66C19B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8493-11D8-3E48-BB65-A1A683DC597D}"/>
              </a:ext>
            </a:extLst>
          </p:cNvPr>
          <p:cNvSpPr>
            <a:spLocks noGrp="1"/>
          </p:cNvSpPr>
          <p:nvPr>
            <p:ph type="sldNum" sz="quarter" idx="12"/>
          </p:nvPr>
        </p:nvSpPr>
        <p:spPr/>
        <p:txBody>
          <a:bodyPr/>
          <a:lstStyle/>
          <a:p>
            <a:fld id="{965C9D28-3F48-9C4C-9FAC-70BD348C8558}" type="slidenum">
              <a:rPr lang="en-US" smtClean="0"/>
              <a:t>‹#›</a:t>
            </a:fld>
            <a:endParaRPr lang="en-US"/>
          </a:p>
        </p:txBody>
      </p:sp>
      <p:cxnSp>
        <p:nvCxnSpPr>
          <p:cNvPr id="6" name="Straight Connector 5">
            <a:extLst>
              <a:ext uri="{FF2B5EF4-FFF2-40B4-BE49-F238E27FC236}">
                <a16:creationId xmlns:a16="http://schemas.microsoft.com/office/drawing/2014/main" id="{7EDACBAE-ECBE-8941-A8CC-3F980A694BD3}"/>
              </a:ext>
            </a:extLst>
          </p:cNvPr>
          <p:cNvCxnSpPr/>
          <p:nvPr userDrawn="1"/>
        </p:nvCxnSpPr>
        <p:spPr>
          <a:xfrm>
            <a:off x="593651" y="6102239"/>
            <a:ext cx="10772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35427C-CC4B-5F44-A384-510B3E7092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405036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BDBCF-2516-9F4A-9E08-5D49AFCF9EBE}"/>
              </a:ext>
            </a:extLst>
          </p:cNvPr>
          <p:cNvSpPr>
            <a:spLocks noGrp="1"/>
          </p:cNvSpPr>
          <p:nvPr>
            <p:ph type="dt" sz="half" idx="10"/>
          </p:nvPr>
        </p:nvSpPr>
        <p:spPr/>
        <p:txBody>
          <a:bodyPr/>
          <a:lstStyle/>
          <a:p>
            <a:fld id="{267361C1-293B-EE40-AB94-C8F8DD368374}" type="datetimeFigureOut">
              <a:rPr lang="en-US" smtClean="0"/>
              <a:t>9/9/2025</a:t>
            </a:fld>
            <a:endParaRPr lang="en-US"/>
          </a:p>
        </p:txBody>
      </p:sp>
      <p:sp>
        <p:nvSpPr>
          <p:cNvPr id="3" name="Footer Placeholder 2">
            <a:extLst>
              <a:ext uri="{FF2B5EF4-FFF2-40B4-BE49-F238E27FC236}">
                <a16:creationId xmlns:a16="http://schemas.microsoft.com/office/drawing/2014/main" id="{9931FEA3-817F-334A-801E-08D49CDE4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E1C825-D6F4-D349-B8DB-F797E88465B8}"/>
              </a:ext>
            </a:extLst>
          </p:cNvPr>
          <p:cNvSpPr>
            <a:spLocks noGrp="1"/>
          </p:cNvSpPr>
          <p:nvPr>
            <p:ph type="sldNum" sz="quarter" idx="12"/>
          </p:nvPr>
        </p:nvSpPr>
        <p:spPr/>
        <p:txBody>
          <a:bodyPr/>
          <a:lstStyle/>
          <a:p>
            <a:fld id="{965C9D28-3F48-9C4C-9FAC-70BD348C8558}" type="slidenum">
              <a:rPr lang="en-US" smtClean="0"/>
              <a:t>‹#›</a:t>
            </a:fld>
            <a:endParaRPr lang="en-US"/>
          </a:p>
        </p:txBody>
      </p:sp>
      <p:cxnSp>
        <p:nvCxnSpPr>
          <p:cNvPr id="5" name="Straight Connector 4">
            <a:extLst>
              <a:ext uri="{FF2B5EF4-FFF2-40B4-BE49-F238E27FC236}">
                <a16:creationId xmlns:a16="http://schemas.microsoft.com/office/drawing/2014/main" id="{E95CD3E9-D31A-3B45-A676-C970C32ECCE7}"/>
              </a:ext>
            </a:extLst>
          </p:cNvPr>
          <p:cNvCxnSpPr/>
          <p:nvPr userDrawn="1"/>
        </p:nvCxnSpPr>
        <p:spPr>
          <a:xfrm>
            <a:off x="593651" y="6102239"/>
            <a:ext cx="10772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FBD0F4F-6136-DC4F-9BDD-6E4FA59411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7591" y="6102239"/>
            <a:ext cx="703319" cy="703319"/>
          </a:xfrm>
          <a:prstGeom prst="rect">
            <a:avLst/>
          </a:prstGeom>
        </p:spPr>
      </p:pic>
    </p:spTree>
    <p:extLst>
      <p:ext uri="{BB962C8B-B14F-4D97-AF65-F5344CB8AC3E}">
        <p14:creationId xmlns:p14="http://schemas.microsoft.com/office/powerpoint/2010/main" val="2058814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1A872-2CDD-874B-9268-8BF6CA191279}"/>
              </a:ext>
            </a:extLst>
          </p:cNvPr>
          <p:cNvSpPr/>
          <p:nvPr userDrawn="1"/>
        </p:nvSpPr>
        <p:spPr>
          <a:xfrm>
            <a:off x="0" y="0"/>
            <a:ext cx="12192000" cy="6858000"/>
          </a:xfrm>
          <a:prstGeom prst="rect">
            <a:avLst/>
          </a:prstGeom>
          <a:solidFill>
            <a:srgbClr val="0A1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9AF0823-2127-4441-B875-BCDE95BDB2C9}"/>
              </a:ext>
            </a:extLst>
          </p:cNvPr>
          <p:cNvSpPr txBox="1"/>
          <p:nvPr userDrawn="1"/>
        </p:nvSpPr>
        <p:spPr>
          <a:xfrm>
            <a:off x="593651" y="2513637"/>
            <a:ext cx="4573772" cy="692497"/>
          </a:xfrm>
          <a:prstGeom prst="rect">
            <a:avLst/>
          </a:prstGeom>
          <a:noFill/>
        </p:spPr>
        <p:txBody>
          <a:bodyPr wrap="square" lIns="0" rtlCol="0">
            <a:spAutoFit/>
          </a:bodyPr>
          <a:lstStyle/>
          <a:p>
            <a:pPr>
              <a:lnSpc>
                <a:spcPts val="1600"/>
              </a:lnSpc>
            </a:pPr>
            <a:r>
              <a:rPr lang="en-GB" sz="130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For further information please contact: </a:t>
            </a:r>
          </a:p>
          <a:p>
            <a:pPr>
              <a:lnSpc>
                <a:spcPts val="1600"/>
              </a:lnSpc>
            </a:pPr>
            <a:r>
              <a:rPr lang="en-GB" sz="13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rebecca.jackson@idoxgroup.com</a:t>
            </a:r>
            <a:endParaRPr lang="en-GB" sz="130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nSpc>
                <a:spcPts val="1600"/>
              </a:lnSpc>
            </a:pPr>
            <a:endParaRPr lang="en-US"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92134B65-2099-5A48-AC77-92EE515D4475}"/>
              </a:ext>
            </a:extLst>
          </p:cNvPr>
          <p:cNvSpPr txBox="1"/>
          <p:nvPr userDrawn="1"/>
        </p:nvSpPr>
        <p:spPr>
          <a:xfrm>
            <a:off x="593651" y="3835267"/>
            <a:ext cx="2766237" cy="923330"/>
          </a:xfrm>
          <a:prstGeom prst="rect">
            <a:avLst/>
          </a:prstGeom>
          <a:noFill/>
        </p:spPr>
        <p:txBody>
          <a:bodyPr wrap="square" lIns="0" rtlCol="0">
            <a:spAutoFit/>
          </a:bodyPr>
          <a:lstStyle/>
          <a:p>
            <a:r>
              <a:rPr lang="en-GB" sz="900" kern="1200" dirty="0">
                <a:solidFill>
                  <a:schemeClr val="bg1"/>
                </a:solidFill>
                <a:effectLst/>
                <a:latin typeface="+mn-lt"/>
                <a:ea typeface="+mn-ea"/>
                <a:cs typeface="+mn-cs"/>
              </a:rPr>
              <a:t>© </a:t>
            </a:r>
            <a:r>
              <a:rPr lang="en-GB" sz="900" kern="1200" dirty="0" err="1">
                <a:solidFill>
                  <a:schemeClr val="bg1"/>
                </a:solidFill>
                <a:effectLst/>
                <a:latin typeface="+mn-lt"/>
                <a:ea typeface="+mn-ea"/>
                <a:cs typeface="+mn-cs"/>
              </a:rPr>
              <a:t>Idox</a:t>
            </a:r>
            <a:r>
              <a:rPr lang="en-GB" sz="900" kern="1200" dirty="0">
                <a:solidFill>
                  <a:schemeClr val="bg1"/>
                </a:solidFill>
                <a:effectLst/>
                <a:latin typeface="+mn-lt"/>
                <a:ea typeface="+mn-ea"/>
                <a:cs typeface="+mn-cs"/>
              </a:rPr>
              <a:t> plc. Ideas, solutions, suggestions, hints and procedures from this document are the intellectual property of </a:t>
            </a:r>
            <a:r>
              <a:rPr lang="en-GB" sz="900" kern="1200" dirty="0" err="1">
                <a:solidFill>
                  <a:schemeClr val="bg1"/>
                </a:solidFill>
                <a:effectLst/>
                <a:latin typeface="+mn-lt"/>
                <a:ea typeface="+mn-ea"/>
                <a:cs typeface="+mn-cs"/>
              </a:rPr>
              <a:t>Idox</a:t>
            </a:r>
            <a:r>
              <a:rPr lang="en-GB" sz="900" kern="1200" dirty="0">
                <a:solidFill>
                  <a:schemeClr val="bg1"/>
                </a:solidFill>
                <a:effectLst/>
                <a:latin typeface="+mn-lt"/>
                <a:ea typeface="+mn-ea"/>
                <a:cs typeface="+mn-cs"/>
              </a:rPr>
              <a:t> plc and thus protected by copyright. They may not be reproduced, transmitted to third parties or used in any form for commercial purposes without the express permission of </a:t>
            </a:r>
            <a:r>
              <a:rPr lang="en-GB" sz="900" kern="1200" dirty="0" err="1">
                <a:solidFill>
                  <a:schemeClr val="bg1"/>
                </a:solidFill>
                <a:effectLst/>
                <a:latin typeface="+mn-lt"/>
                <a:ea typeface="+mn-ea"/>
                <a:cs typeface="+mn-cs"/>
              </a:rPr>
              <a:t>Idox</a:t>
            </a:r>
            <a:r>
              <a:rPr lang="en-GB" sz="900" kern="1200" dirty="0">
                <a:solidFill>
                  <a:schemeClr val="bg1"/>
                </a:solidFill>
                <a:effectLst/>
                <a:latin typeface="+mn-lt"/>
                <a:ea typeface="+mn-ea"/>
                <a:cs typeface="+mn-cs"/>
              </a:rPr>
              <a:t> group.</a:t>
            </a:r>
          </a:p>
        </p:txBody>
      </p:sp>
      <p:pic>
        <p:nvPicPr>
          <p:cNvPr id="12" name="Picture 11">
            <a:extLst>
              <a:ext uri="{FF2B5EF4-FFF2-40B4-BE49-F238E27FC236}">
                <a16:creationId xmlns:a16="http://schemas.microsoft.com/office/drawing/2014/main" id="{AE9A52D3-1FCF-5445-B8CA-6D02B9CBDC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6115" y="5101093"/>
            <a:ext cx="1568893" cy="1568893"/>
          </a:xfrm>
          <a:prstGeom prst="rect">
            <a:avLst/>
          </a:prstGeom>
        </p:spPr>
      </p:pic>
      <p:pic>
        <p:nvPicPr>
          <p:cNvPr id="14" name="Picture 13">
            <a:extLst>
              <a:ext uri="{FF2B5EF4-FFF2-40B4-BE49-F238E27FC236}">
                <a16:creationId xmlns:a16="http://schemas.microsoft.com/office/drawing/2014/main" id="{AF5D0526-CB08-8148-9A4D-AA30B2657E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711" y="6099782"/>
            <a:ext cx="2322031" cy="277990"/>
          </a:xfrm>
          <a:prstGeom prst="rect">
            <a:avLst/>
          </a:prstGeom>
        </p:spPr>
      </p:pic>
      <p:sp>
        <p:nvSpPr>
          <p:cNvPr id="15" name="TextBox 14">
            <a:extLst>
              <a:ext uri="{FF2B5EF4-FFF2-40B4-BE49-F238E27FC236}">
                <a16:creationId xmlns:a16="http://schemas.microsoft.com/office/drawing/2014/main" id="{44AA9FE5-6829-9E48-80D5-B7FE9DDE9CE2}"/>
              </a:ext>
            </a:extLst>
          </p:cNvPr>
          <p:cNvSpPr txBox="1"/>
          <p:nvPr userDrawn="1"/>
        </p:nvSpPr>
        <p:spPr>
          <a:xfrm>
            <a:off x="593651" y="1448274"/>
            <a:ext cx="4573772" cy="938719"/>
          </a:xfrm>
          <a:prstGeom prst="rect">
            <a:avLst/>
          </a:prstGeom>
          <a:noFill/>
        </p:spPr>
        <p:txBody>
          <a:bodyPr wrap="square" lIns="0" rtlCol="0">
            <a:spAutoFit/>
          </a:bodyPr>
          <a:lstStyle/>
          <a:p>
            <a:r>
              <a:rPr lang="en-GB" sz="5500" b="1" kern="1200" dirty="0">
                <a:solidFill>
                  <a:schemeClr val="accent2"/>
                </a:solidFill>
                <a:effectLst/>
                <a:latin typeface="Times" pitchFamily="2" charset="0"/>
                <a:ea typeface="Tahoma" panose="020B0604030504040204" pitchFamily="34" charset="0"/>
                <a:cs typeface="Tahoma" panose="020B0604030504040204" pitchFamily="34" charset="0"/>
              </a:rPr>
              <a:t>Thank you</a:t>
            </a:r>
            <a:endParaRPr lang="en-US" sz="5500" b="1" dirty="0">
              <a:solidFill>
                <a:schemeClr val="accent2"/>
              </a:solidFill>
              <a:latin typeface="Tim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491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18B5E-3F65-644D-869C-025B6A6178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139879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CE053D-6955-F943-8B17-7D9F791181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34252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BAEB5-A94A-B84F-9465-CB3870286A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231614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1AA071-0F45-1447-8B45-7C186209D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298152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17B6C1-F888-E749-95DB-A1FC011600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52399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36F52-6EEB-2E4E-9D4A-CDEF7A4390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65F57E6-1F21-8346-BC3F-C2AE18E04A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1569" y="4908033"/>
            <a:ext cx="1813442" cy="1813442"/>
          </a:xfrm>
          <a:prstGeom prst="rect">
            <a:avLst/>
          </a:prstGeom>
        </p:spPr>
      </p:pic>
      <p:pic>
        <p:nvPicPr>
          <p:cNvPr id="12" name="Picture 11">
            <a:extLst>
              <a:ext uri="{FF2B5EF4-FFF2-40B4-BE49-F238E27FC236}">
                <a16:creationId xmlns:a16="http://schemas.microsoft.com/office/drawing/2014/main" id="{95939FCE-E15E-6A4F-BA1E-0FCE520DFE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1350"/>
            <a:ext cx="2384644" cy="285486"/>
          </a:xfrm>
          <a:prstGeom prst="rect">
            <a:avLst/>
          </a:prstGeom>
        </p:spPr>
      </p:pic>
    </p:spTree>
    <p:extLst>
      <p:ext uri="{BB962C8B-B14F-4D97-AF65-F5344CB8AC3E}">
        <p14:creationId xmlns:p14="http://schemas.microsoft.com/office/powerpoint/2010/main" val="415937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9AF1A-9765-B545-825F-82B719B59C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C04B83-57FC-B440-ACC4-2A3D060303DF}"/>
              </a:ext>
            </a:extLst>
          </p:cNvPr>
          <p:cNvSpPr>
            <a:spLocks noGrp="1"/>
          </p:cNvSpPr>
          <p:nvPr>
            <p:ph type="ctrTitle"/>
          </p:nvPr>
        </p:nvSpPr>
        <p:spPr>
          <a:xfrm>
            <a:off x="598964" y="505675"/>
            <a:ext cx="9144000" cy="2387600"/>
          </a:xfrm>
        </p:spPr>
        <p:txBody>
          <a:bodyPr lIns="0" anchor="b">
            <a:normAutofit/>
          </a:bodyPr>
          <a:lstStyle>
            <a:lvl1pPr algn="l">
              <a:defRPr sz="5000" b="1">
                <a:solidFill>
                  <a:srgbClr val="0A1F8F"/>
                </a:solidFill>
              </a:defRPr>
            </a:lvl1pPr>
          </a:lstStyle>
          <a:p>
            <a:r>
              <a:rPr lang="en-US" dirty="0"/>
              <a:t>Click to edit Master title style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F70285C8-B46A-6F4F-AB0E-AA34E7CA3F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2823" y="4907671"/>
            <a:ext cx="1813560" cy="1813560"/>
          </a:xfrm>
          <a:prstGeom prst="rect">
            <a:avLst/>
          </a:prstGeom>
        </p:spPr>
      </p:pic>
      <p:pic>
        <p:nvPicPr>
          <p:cNvPr id="11" name="Picture 10">
            <a:extLst>
              <a:ext uri="{FF2B5EF4-FFF2-40B4-BE49-F238E27FC236}">
                <a16:creationId xmlns:a16="http://schemas.microsoft.com/office/drawing/2014/main" id="{95CB5467-ECFE-0E45-AC3D-64E7ADB2A0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0484" y="6086628"/>
            <a:ext cx="2380488" cy="284988"/>
          </a:xfrm>
          <a:prstGeom prst="rect">
            <a:avLst/>
          </a:prstGeom>
        </p:spPr>
      </p:pic>
    </p:spTree>
    <p:extLst>
      <p:ext uri="{BB962C8B-B14F-4D97-AF65-F5344CB8AC3E}">
        <p14:creationId xmlns:p14="http://schemas.microsoft.com/office/powerpoint/2010/main" val="335420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4B83-57FC-B440-ACC4-2A3D060303DF}"/>
              </a:ext>
            </a:extLst>
          </p:cNvPr>
          <p:cNvSpPr>
            <a:spLocks noGrp="1"/>
          </p:cNvSpPr>
          <p:nvPr>
            <p:ph type="ctrTitle" hasCustomPrompt="1"/>
          </p:nvPr>
        </p:nvSpPr>
        <p:spPr>
          <a:xfrm>
            <a:off x="598964" y="505675"/>
            <a:ext cx="9144000" cy="2387600"/>
          </a:xfrm>
        </p:spPr>
        <p:txBody>
          <a:bodyPr lIns="0" anchor="b">
            <a:normAutofit/>
          </a:bodyPr>
          <a:lstStyle>
            <a:lvl1pPr algn="l">
              <a:defRPr sz="5000" b="1">
                <a:solidFill>
                  <a:srgbClr val="0A1F8F"/>
                </a:solidFill>
              </a:defRPr>
            </a:lvl1pPr>
          </a:lstStyle>
          <a:p>
            <a:r>
              <a:rPr lang="en-US" dirty="0"/>
              <a:t>An Introduction to the Knowledge Exchange (TKE)</a:t>
            </a:r>
          </a:p>
        </p:txBody>
      </p:sp>
      <p:sp>
        <p:nvSpPr>
          <p:cNvPr id="3" name="Subtitle 2">
            <a:extLst>
              <a:ext uri="{FF2B5EF4-FFF2-40B4-BE49-F238E27FC236}">
                <a16:creationId xmlns:a16="http://schemas.microsoft.com/office/drawing/2014/main" id="{D4106B14-EBE6-AB4A-BB8A-51510347DFEF}"/>
              </a:ext>
            </a:extLst>
          </p:cNvPr>
          <p:cNvSpPr>
            <a:spLocks noGrp="1"/>
          </p:cNvSpPr>
          <p:nvPr>
            <p:ph type="subTitle" idx="1"/>
          </p:nvPr>
        </p:nvSpPr>
        <p:spPr>
          <a:xfrm>
            <a:off x="598964" y="2985350"/>
            <a:ext cx="9144000" cy="1655762"/>
          </a:xfrm>
        </p:spPr>
        <p:txBody>
          <a:bodyPr lIns="0">
            <a:normAutofit/>
          </a:bodyPr>
          <a:lstStyle>
            <a:lvl1pPr marL="0" indent="0" algn="l">
              <a:buNone/>
              <a:defRPr sz="1600" b="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Rebecca Jackson, Research and Training Manager</a:t>
            </a:r>
          </a:p>
        </p:txBody>
      </p:sp>
      <p:pic>
        <p:nvPicPr>
          <p:cNvPr id="7" name="Picture 6">
            <a:extLst>
              <a:ext uri="{FF2B5EF4-FFF2-40B4-BE49-F238E27FC236}">
                <a16:creationId xmlns:a16="http://schemas.microsoft.com/office/drawing/2014/main" id="{F70285C8-B46A-6F4F-AB0E-AA34E7CA3F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62823" y="4907671"/>
            <a:ext cx="1813560" cy="1813560"/>
          </a:xfrm>
          <a:prstGeom prst="rect">
            <a:avLst/>
          </a:prstGeom>
        </p:spPr>
      </p:pic>
      <p:pic>
        <p:nvPicPr>
          <p:cNvPr id="11" name="Picture 10">
            <a:extLst>
              <a:ext uri="{FF2B5EF4-FFF2-40B4-BE49-F238E27FC236}">
                <a16:creationId xmlns:a16="http://schemas.microsoft.com/office/drawing/2014/main" id="{95CB5467-ECFE-0E45-AC3D-64E7ADB2A0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0484" y="6086628"/>
            <a:ext cx="2380488" cy="284988"/>
          </a:xfrm>
          <a:prstGeom prst="rect">
            <a:avLst/>
          </a:prstGeom>
        </p:spPr>
      </p:pic>
    </p:spTree>
    <p:extLst>
      <p:ext uri="{BB962C8B-B14F-4D97-AF65-F5344CB8AC3E}">
        <p14:creationId xmlns:p14="http://schemas.microsoft.com/office/powerpoint/2010/main" val="315388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F6A-BBAB-E243-9E99-52DDCF7C671E}"/>
              </a:ext>
            </a:extLst>
          </p:cNvPr>
          <p:cNvSpPr>
            <a:spLocks noGrp="1"/>
          </p:cNvSpPr>
          <p:nvPr>
            <p:ph type="title"/>
          </p:nvPr>
        </p:nvSpPr>
        <p:spPr>
          <a:xfrm>
            <a:off x="593651" y="365125"/>
            <a:ext cx="10515600" cy="955675"/>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B378F0-DF0B-7549-B11B-21048B98D5EE}"/>
              </a:ext>
            </a:extLst>
          </p:cNvPr>
          <p:cNvSpPr>
            <a:spLocks noGrp="1"/>
          </p:cNvSpPr>
          <p:nvPr>
            <p:ph type="body" idx="1"/>
          </p:nvPr>
        </p:nvSpPr>
        <p:spPr>
          <a:xfrm>
            <a:off x="593651" y="1825625"/>
            <a:ext cx="10515600" cy="435133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347E57-5A44-384C-8B37-8E2D5F394177}"/>
              </a:ext>
            </a:extLst>
          </p:cNvPr>
          <p:cNvSpPr>
            <a:spLocks noGrp="1"/>
          </p:cNvSpPr>
          <p:nvPr>
            <p:ph type="dt" sz="half" idx="2"/>
          </p:nvPr>
        </p:nvSpPr>
        <p:spPr>
          <a:xfrm>
            <a:off x="1391093" y="6560541"/>
            <a:ext cx="3234070" cy="276194"/>
          </a:xfrm>
          <a:prstGeom prst="rect">
            <a:avLst/>
          </a:prstGeom>
        </p:spPr>
        <p:txBody>
          <a:bodyPr vert="horz" lIns="0" tIns="0" rIns="90000" bIns="45720" rtlCol="0" anchor="t" anchorCtr="0"/>
          <a:lstStyle>
            <a:lvl1pPr algn="l">
              <a:defRPr sz="800">
                <a:solidFill>
                  <a:schemeClr val="tx1">
                    <a:tint val="75000"/>
                  </a:schemeClr>
                </a:solidFill>
              </a:defRPr>
            </a:lvl1pPr>
          </a:lstStyle>
          <a:p>
            <a:fld id="{267361C1-293B-EE40-AB94-C8F8DD368374}" type="datetimeFigureOut">
              <a:rPr lang="en-US" smtClean="0"/>
              <a:pPr/>
              <a:t>9/9/2025</a:t>
            </a:fld>
            <a:endParaRPr lang="en-US" dirty="0"/>
          </a:p>
        </p:txBody>
      </p:sp>
      <p:sp>
        <p:nvSpPr>
          <p:cNvPr id="5" name="Footer Placeholder 4">
            <a:extLst>
              <a:ext uri="{FF2B5EF4-FFF2-40B4-BE49-F238E27FC236}">
                <a16:creationId xmlns:a16="http://schemas.microsoft.com/office/drawing/2014/main" id="{4DCA3913-5877-8C4F-B58E-61F9119E126A}"/>
              </a:ext>
            </a:extLst>
          </p:cNvPr>
          <p:cNvSpPr>
            <a:spLocks noGrp="1"/>
          </p:cNvSpPr>
          <p:nvPr>
            <p:ph type="ftr" sz="quarter" idx="3"/>
          </p:nvPr>
        </p:nvSpPr>
        <p:spPr>
          <a:xfrm>
            <a:off x="1391092" y="6290634"/>
            <a:ext cx="6498265" cy="226250"/>
          </a:xfrm>
          <a:prstGeom prst="rect">
            <a:avLst/>
          </a:prstGeom>
        </p:spPr>
        <p:txBody>
          <a:bodyPr vert="horz" lIns="0" tIns="45720" rIns="91440" bIns="0" rtlCol="0" anchor="b" anchorCtr="0"/>
          <a:lstStyle>
            <a:lvl1pPr algn="l">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941EEF0C-F6F1-D44E-A0C3-6339168A2FDC}"/>
              </a:ext>
            </a:extLst>
          </p:cNvPr>
          <p:cNvSpPr>
            <a:spLocks noGrp="1"/>
          </p:cNvSpPr>
          <p:nvPr>
            <p:ph type="sldNum" sz="quarter" idx="4"/>
          </p:nvPr>
        </p:nvSpPr>
        <p:spPr>
          <a:xfrm>
            <a:off x="593651" y="6335084"/>
            <a:ext cx="508591" cy="363600"/>
          </a:xfrm>
          <a:prstGeom prst="rect">
            <a:avLst/>
          </a:prstGeom>
        </p:spPr>
        <p:txBody>
          <a:bodyPr vert="horz" lIns="0" tIns="45720" rIns="90000" bIns="45720" rtlCol="0" anchor="ctr"/>
          <a:lstStyle>
            <a:lvl1pPr algn="l">
              <a:defRPr sz="2200" b="1">
                <a:solidFill>
                  <a:schemeClr val="tx1"/>
                </a:solidFill>
                <a:latin typeface="Times" pitchFamily="2" charset="0"/>
              </a:defRPr>
            </a:lvl1pPr>
          </a:lstStyle>
          <a:p>
            <a:fld id="{965C9D28-3F48-9C4C-9FAC-70BD348C8558}" type="slidenum">
              <a:rPr lang="en-US" smtClean="0"/>
              <a:pPr/>
              <a:t>‹#›</a:t>
            </a:fld>
            <a:endParaRPr lang="en-US" dirty="0"/>
          </a:p>
        </p:txBody>
      </p:sp>
    </p:spTree>
    <p:extLst>
      <p:ext uri="{BB962C8B-B14F-4D97-AF65-F5344CB8AC3E}">
        <p14:creationId xmlns:p14="http://schemas.microsoft.com/office/powerpoint/2010/main" val="3108070915"/>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68" r:id="rId3"/>
    <p:sldLayoutId id="2147483667" r:id="rId4"/>
    <p:sldLayoutId id="2147483666" r:id="rId5"/>
    <p:sldLayoutId id="2147483665" r:id="rId6"/>
    <p:sldLayoutId id="2147483649" r:id="rId7"/>
    <p:sldLayoutId id="2147483658" r:id="rId8"/>
    <p:sldLayoutId id="2147483659" r:id="rId9"/>
    <p:sldLayoutId id="2147483660" r:id="rId10"/>
    <p:sldLayoutId id="2147483661" r:id="rId11"/>
    <p:sldLayoutId id="2147483650" r:id="rId12"/>
    <p:sldLayoutId id="2147483651" r:id="rId13"/>
    <p:sldLayoutId id="2147483663" r:id="rId14"/>
    <p:sldLayoutId id="2147483652" r:id="rId15"/>
    <p:sldLayoutId id="2147483653" r:id="rId16"/>
    <p:sldLayoutId id="2147483654" r:id="rId17"/>
    <p:sldLayoutId id="2147483655" r:id="rId18"/>
    <p:sldLayoutId id="2147483662" r:id="rId19"/>
  </p:sldLayoutIdLst>
  <p:txStyles>
    <p:titleStyle>
      <a:lvl1pPr algn="l" defTabSz="914400" rtl="0" eaLnBrk="1" latinLnBrk="0" hangingPunct="1">
        <a:lnSpc>
          <a:spcPct val="90000"/>
        </a:lnSpc>
        <a:spcBef>
          <a:spcPct val="0"/>
        </a:spcBef>
        <a:buNone/>
        <a:defRPr sz="3300" b="1" kern="1200">
          <a:solidFill>
            <a:srgbClr val="0A1F8F"/>
          </a:solidFill>
          <a:latin typeface="Times" pitchFamily="2" charset="0"/>
          <a:ea typeface="+mj-ea"/>
          <a:cs typeface="+mj-cs"/>
        </a:defRPr>
      </a:lvl1pPr>
    </p:titleStyle>
    <p:bodyStyle>
      <a:lvl1pPr marL="285750" indent="-285750" algn="l" defTabSz="914400" rtl="0" eaLnBrk="1" latinLnBrk="0" hangingPunct="1">
        <a:lnSpc>
          <a:spcPts val="2200"/>
        </a:lnSpc>
        <a:spcBef>
          <a:spcPts val="1000"/>
        </a:spcBef>
        <a:buFont typeface="Arial" panose="020B0604020202020204" pitchFamily="34" charset="0"/>
        <a:buChar char="•"/>
        <a:defRPr sz="1700" kern="1200">
          <a:solidFill>
            <a:schemeClr val="accent3"/>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ts val="2200"/>
        </a:lnSpc>
        <a:spcBef>
          <a:spcPts val="500"/>
        </a:spcBef>
        <a:buFont typeface="Arial" panose="020B0604020202020204" pitchFamily="34" charset="0"/>
        <a:buChar char="•"/>
        <a:defRPr sz="1700" kern="1200">
          <a:solidFill>
            <a:schemeClr val="accent3"/>
          </a:solidFill>
          <a:latin typeface="Tahoma" panose="020B0604030504040204" pitchFamily="34" charset="0"/>
          <a:ea typeface="Tahoma" panose="020B0604030504040204" pitchFamily="34" charset="0"/>
          <a:cs typeface="Tahoma" panose="020B0604030504040204" pitchFamily="34" charset="0"/>
        </a:defRPr>
      </a:lvl2pPr>
      <a:lvl3pPr marL="1200150" indent="-285750" algn="l" defTabSz="914400" rtl="0" eaLnBrk="1" latinLnBrk="0" hangingPunct="1">
        <a:lnSpc>
          <a:spcPts val="2200"/>
        </a:lnSpc>
        <a:spcBef>
          <a:spcPts val="500"/>
        </a:spcBef>
        <a:buFont typeface="Arial" panose="020B0604020202020204" pitchFamily="34" charset="0"/>
        <a:buChar char="•"/>
        <a:defRPr sz="1700" kern="1200">
          <a:solidFill>
            <a:schemeClr val="accent3"/>
          </a:solidFill>
          <a:latin typeface="Tahoma" panose="020B0604030504040204" pitchFamily="34" charset="0"/>
          <a:ea typeface="Tahoma" panose="020B0604030504040204" pitchFamily="34" charset="0"/>
          <a:cs typeface="Tahoma" panose="020B0604030504040204" pitchFamily="34" charset="0"/>
        </a:defRPr>
      </a:lvl3pPr>
      <a:lvl4pPr marL="1657350" indent="-285750" algn="l" defTabSz="914400" rtl="0" eaLnBrk="1" latinLnBrk="0" hangingPunct="1">
        <a:lnSpc>
          <a:spcPts val="2200"/>
        </a:lnSpc>
        <a:spcBef>
          <a:spcPts val="500"/>
        </a:spcBef>
        <a:buFont typeface="Arial" panose="020B0604020202020204" pitchFamily="34" charset="0"/>
        <a:buChar char="•"/>
        <a:defRPr sz="1700" kern="1200">
          <a:solidFill>
            <a:schemeClr val="accent3"/>
          </a:solidFill>
          <a:latin typeface="Tahoma" panose="020B0604030504040204" pitchFamily="34" charset="0"/>
          <a:ea typeface="Tahoma" panose="020B0604030504040204" pitchFamily="34" charset="0"/>
          <a:cs typeface="Tahoma" panose="020B0604030504040204" pitchFamily="34" charset="0"/>
        </a:defRPr>
      </a:lvl4pPr>
      <a:lvl5pPr marL="2114550" indent="-285750" algn="l" defTabSz="914400" rtl="0" eaLnBrk="1" latinLnBrk="0" hangingPunct="1">
        <a:lnSpc>
          <a:spcPts val="2200"/>
        </a:lnSpc>
        <a:spcBef>
          <a:spcPts val="500"/>
        </a:spcBef>
        <a:buFont typeface="Arial" panose="020B0604020202020204" pitchFamily="34" charset="0"/>
        <a:buChar char="•"/>
        <a:defRPr sz="1700" kern="1200">
          <a:solidFill>
            <a:schemeClr val="accent3"/>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knowledgeexchange.co.uk/" TargetMode="External"/><Relationship Id="rId2" Type="http://schemas.openxmlformats.org/officeDocument/2006/relationships/hyperlink" Target="https://www.idoxgroup.com/solutions/funding-information-services/" TargetMode="External"/><Relationship Id="rId1" Type="http://schemas.openxmlformats.org/officeDocument/2006/relationships/slideLayout" Target="../slideLayouts/slideLayout9.xml"/><Relationship Id="rId4" Type="http://schemas.openxmlformats.org/officeDocument/2006/relationships/hyperlink" Target="mailto:asktheresearchteam@idoxgroup.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theknowledgeexchangeblog.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hyperlink" Target="mailto:tkemembership@idoxgroup.com" TargetMode="External"/><Relationship Id="rId5" Type="http://schemas.openxmlformats.org/officeDocument/2006/relationships/hyperlink" Target="https://informationservice.idoxgroup.com/iii/index.jsp" TargetMode="External"/><Relationship Id="rId4" Type="http://schemas.openxmlformats.org/officeDocument/2006/relationships/hyperlink" Target="https://informationservice.idoxgroup.com/iii/Register.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7DC8-621A-4D84-BC4D-31AA3B91934A}"/>
              </a:ext>
            </a:extLst>
          </p:cNvPr>
          <p:cNvSpPr>
            <a:spLocks noGrp="1"/>
          </p:cNvSpPr>
          <p:nvPr>
            <p:ph type="ctrTitle"/>
          </p:nvPr>
        </p:nvSpPr>
        <p:spPr/>
        <p:txBody>
          <a:bodyPr/>
          <a:lstStyle/>
          <a:p>
            <a:r>
              <a:rPr lang="en-GB" dirty="0"/>
              <a:t>The Knowledge Exchange</a:t>
            </a:r>
          </a:p>
        </p:txBody>
      </p:sp>
      <p:sp>
        <p:nvSpPr>
          <p:cNvPr id="3" name="Subtitle 2">
            <a:extLst>
              <a:ext uri="{FF2B5EF4-FFF2-40B4-BE49-F238E27FC236}">
                <a16:creationId xmlns:a16="http://schemas.microsoft.com/office/drawing/2014/main" id="{C17901B2-18B5-43E8-B326-B20B0544B702}"/>
              </a:ext>
            </a:extLst>
          </p:cNvPr>
          <p:cNvSpPr>
            <a:spLocks noGrp="1"/>
          </p:cNvSpPr>
          <p:nvPr>
            <p:ph type="subTitle" idx="1"/>
          </p:nvPr>
        </p:nvSpPr>
        <p:spPr/>
        <p:txBody>
          <a:bodyPr/>
          <a:lstStyle/>
          <a:p>
            <a:endParaRPr lang="en-GB" dirty="0"/>
          </a:p>
          <a:p>
            <a:r>
              <a:rPr lang="en-GB" dirty="0">
                <a:solidFill>
                  <a:srgbClr val="1E8ADC"/>
                </a:solidFill>
              </a:rPr>
              <a:t>Rebecca Brisbane, Membership Manager</a:t>
            </a:r>
          </a:p>
        </p:txBody>
      </p:sp>
    </p:spTree>
    <p:extLst>
      <p:ext uri="{BB962C8B-B14F-4D97-AF65-F5344CB8AC3E}">
        <p14:creationId xmlns:p14="http://schemas.microsoft.com/office/powerpoint/2010/main" val="365192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1D1-2AB7-4B84-B6F0-D2007745186A}"/>
              </a:ext>
            </a:extLst>
          </p:cNvPr>
          <p:cNvSpPr>
            <a:spLocks noGrp="1"/>
          </p:cNvSpPr>
          <p:nvPr>
            <p:ph type="title"/>
          </p:nvPr>
        </p:nvSpPr>
        <p:spPr/>
        <p:txBody>
          <a:bodyPr/>
          <a:lstStyle/>
          <a:p>
            <a:r>
              <a:rPr lang="en-GB" dirty="0"/>
              <a:t>Searching: getting started</a:t>
            </a:r>
          </a:p>
        </p:txBody>
      </p:sp>
      <p:sp>
        <p:nvSpPr>
          <p:cNvPr id="3" name="Content Placeholder 2">
            <a:extLst>
              <a:ext uri="{FF2B5EF4-FFF2-40B4-BE49-F238E27FC236}">
                <a16:creationId xmlns:a16="http://schemas.microsoft.com/office/drawing/2014/main" id="{B6F168C2-5AA9-9E9B-950E-F5D792C8CBD4}"/>
              </a:ext>
            </a:extLst>
          </p:cNvPr>
          <p:cNvSpPr>
            <a:spLocks noGrp="1"/>
          </p:cNvSpPr>
          <p:nvPr>
            <p:ph idx="1"/>
          </p:nvPr>
        </p:nvSpPr>
        <p:spPr/>
        <p:txBody>
          <a:bodyPr>
            <a:normAutofit/>
          </a:bodyPr>
          <a:lstStyle/>
          <a:p>
            <a:r>
              <a:rPr lang="en-GB" sz="1800" b="1" dirty="0">
                <a:solidFill>
                  <a:srgbClr val="000000"/>
                </a:solidFill>
              </a:rPr>
              <a:t>Selecting your search type: </a:t>
            </a:r>
          </a:p>
          <a:p>
            <a:pPr lvl="1"/>
            <a:r>
              <a:rPr lang="en-GB" sz="1800" dirty="0">
                <a:solidFill>
                  <a:srgbClr val="000000"/>
                </a:solidFill>
              </a:rPr>
              <a:t>Advanced or basic; </a:t>
            </a:r>
          </a:p>
          <a:p>
            <a:pPr lvl="1"/>
            <a:r>
              <a:rPr lang="en-GB" sz="1800" dirty="0">
                <a:solidFill>
                  <a:srgbClr val="000000"/>
                </a:solidFill>
              </a:rPr>
              <a:t>Boolean or filtered (you can combine multiple search types)</a:t>
            </a:r>
            <a:br>
              <a:rPr lang="en-GB" sz="1800" dirty="0">
                <a:solidFill>
                  <a:srgbClr val="000000"/>
                </a:solidFill>
              </a:rPr>
            </a:br>
            <a:endParaRPr lang="en-GB" sz="1800" dirty="0">
              <a:solidFill>
                <a:srgbClr val="000000"/>
              </a:solidFill>
            </a:endParaRPr>
          </a:p>
          <a:p>
            <a:r>
              <a:rPr lang="en-GB" sz="1800" b="1" dirty="0">
                <a:solidFill>
                  <a:srgbClr val="000000"/>
                </a:solidFill>
              </a:rPr>
              <a:t>Selecting your search terms:</a:t>
            </a:r>
          </a:p>
          <a:p>
            <a:pPr lvl="1"/>
            <a:r>
              <a:rPr lang="en-GB" sz="1800" dirty="0">
                <a:solidFill>
                  <a:srgbClr val="000000"/>
                </a:solidFill>
              </a:rPr>
              <a:t>You can use your own keywords for searching, or ask the team for suggestions.</a:t>
            </a:r>
          </a:p>
          <a:p>
            <a:pPr lvl="1"/>
            <a:r>
              <a:rPr lang="en-GB" sz="1800" dirty="0">
                <a:solidFill>
                  <a:srgbClr val="000000"/>
                </a:solidFill>
              </a:rPr>
              <a:t>A good place to look for keyword suggestions is in the full records, each record contains a list of keywords that have been assigned to that particular record.</a:t>
            </a:r>
            <a:br>
              <a:rPr lang="en-GB" sz="1800" dirty="0">
                <a:solidFill>
                  <a:srgbClr val="000000"/>
                </a:solidFill>
              </a:rPr>
            </a:br>
            <a:endParaRPr lang="en-GB" sz="1800" dirty="0">
              <a:solidFill>
                <a:srgbClr val="000000"/>
              </a:solidFill>
            </a:endParaRPr>
          </a:p>
          <a:p>
            <a:r>
              <a:rPr lang="en-GB" sz="1800" b="1" dirty="0">
                <a:solidFill>
                  <a:srgbClr val="000000"/>
                </a:solidFill>
              </a:rPr>
              <a:t>Selecting where to search:</a:t>
            </a:r>
          </a:p>
          <a:p>
            <a:pPr lvl="1"/>
            <a:r>
              <a:rPr lang="en-GB" sz="1800" dirty="0">
                <a:solidFill>
                  <a:srgbClr val="000000"/>
                </a:solidFill>
              </a:rPr>
              <a:t>Main search bar searches across all fields</a:t>
            </a:r>
          </a:p>
          <a:p>
            <a:pPr lvl="1"/>
            <a:r>
              <a:rPr lang="en-GB" sz="1800" dirty="0">
                <a:solidFill>
                  <a:srgbClr val="000000"/>
                </a:solidFill>
              </a:rPr>
              <a:t>Field search allows you to select to search in specific parts of a record (Title, Author)</a:t>
            </a:r>
          </a:p>
          <a:p>
            <a:endParaRPr lang="en-GB" sz="2000" dirty="0">
              <a:solidFill>
                <a:srgbClr val="000000"/>
              </a:solidFill>
            </a:endParaRPr>
          </a:p>
        </p:txBody>
      </p:sp>
    </p:spTree>
    <p:extLst>
      <p:ext uri="{BB962C8B-B14F-4D97-AF65-F5344CB8AC3E}">
        <p14:creationId xmlns:p14="http://schemas.microsoft.com/office/powerpoint/2010/main" val="397249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B007-F929-15E8-4509-929027AE233B}"/>
              </a:ext>
            </a:extLst>
          </p:cNvPr>
          <p:cNvSpPr>
            <a:spLocks noGrp="1"/>
          </p:cNvSpPr>
          <p:nvPr>
            <p:ph type="title"/>
          </p:nvPr>
        </p:nvSpPr>
        <p:spPr/>
        <p:txBody>
          <a:bodyPr/>
          <a:lstStyle/>
          <a:p>
            <a:r>
              <a:rPr lang="en-GB" dirty="0"/>
              <a:t>Keyword examples</a:t>
            </a:r>
          </a:p>
        </p:txBody>
      </p:sp>
      <p:sp>
        <p:nvSpPr>
          <p:cNvPr id="4" name="TextBox 3">
            <a:extLst>
              <a:ext uri="{FF2B5EF4-FFF2-40B4-BE49-F238E27FC236}">
                <a16:creationId xmlns:a16="http://schemas.microsoft.com/office/drawing/2014/main" id="{E2340BBB-16B9-6B33-1130-4C25DCC8E5FC}"/>
              </a:ext>
            </a:extLst>
          </p:cNvPr>
          <p:cNvSpPr txBox="1"/>
          <p:nvPr/>
        </p:nvSpPr>
        <p:spPr>
          <a:xfrm>
            <a:off x="593650" y="1483360"/>
            <a:ext cx="2403550"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Air pollution</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Buildings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Children</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Change of Use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Climate change 	</a:t>
            </a:r>
          </a:p>
        </p:txBody>
      </p:sp>
      <p:sp>
        <p:nvSpPr>
          <p:cNvPr id="5" name="TextBox 4">
            <a:extLst>
              <a:ext uri="{FF2B5EF4-FFF2-40B4-BE49-F238E27FC236}">
                <a16:creationId xmlns:a16="http://schemas.microsoft.com/office/drawing/2014/main" id="{255A0E0D-220C-282F-C0E8-1676EAEFB792}"/>
              </a:ext>
            </a:extLst>
          </p:cNvPr>
          <p:cNvSpPr txBox="1"/>
          <p:nvPr/>
        </p:nvSpPr>
        <p:spPr>
          <a:xfrm>
            <a:off x="2997200" y="1483360"/>
            <a:ext cx="2865588"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Drug abuse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Equalities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Economic Development</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Green Infrastructure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Health	</a:t>
            </a:r>
          </a:p>
        </p:txBody>
      </p:sp>
      <p:sp>
        <p:nvSpPr>
          <p:cNvPr id="9" name="TextBox 8">
            <a:extLst>
              <a:ext uri="{FF2B5EF4-FFF2-40B4-BE49-F238E27FC236}">
                <a16:creationId xmlns:a16="http://schemas.microsoft.com/office/drawing/2014/main" id="{EDEEAF4C-FF19-D8C2-2AD3-684D522C6CEF}"/>
              </a:ext>
            </a:extLst>
          </p:cNvPr>
          <p:cNvSpPr txBox="1"/>
          <p:nvPr/>
        </p:nvSpPr>
        <p:spPr>
          <a:xfrm>
            <a:off x="5862788" y="1510499"/>
            <a:ext cx="3022525"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Homelessness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Land Use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Local Government</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Mental Health</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Multiple deprivation	</a:t>
            </a:r>
          </a:p>
        </p:txBody>
      </p:sp>
      <p:sp>
        <p:nvSpPr>
          <p:cNvPr id="11" name="TextBox 10">
            <a:extLst>
              <a:ext uri="{FF2B5EF4-FFF2-40B4-BE49-F238E27FC236}">
                <a16:creationId xmlns:a16="http://schemas.microsoft.com/office/drawing/2014/main" id="{13239E22-E1EF-58DA-BABE-C743023DB7CF}"/>
              </a:ext>
            </a:extLst>
          </p:cNvPr>
          <p:cNvSpPr txBox="1"/>
          <p:nvPr/>
        </p:nvSpPr>
        <p:spPr>
          <a:xfrm>
            <a:off x="8641473" y="1483360"/>
            <a:ext cx="3306687"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Open Space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Older People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Poverty</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Town and Country Planning</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Young People	</a:t>
            </a:r>
          </a:p>
        </p:txBody>
      </p:sp>
      <p:pic>
        <p:nvPicPr>
          <p:cNvPr id="16" name="Content Placeholder 15" descr="A screenshot of a computer&#10;&#10;AI-generated content may be incorrect.">
            <a:extLst>
              <a:ext uri="{FF2B5EF4-FFF2-40B4-BE49-F238E27FC236}">
                <a16:creationId xmlns:a16="http://schemas.microsoft.com/office/drawing/2014/main" id="{BA900DEB-6EC1-8079-2CC4-5D1D2ABFE8BA}"/>
              </a:ext>
            </a:extLst>
          </p:cNvPr>
          <p:cNvPicPr>
            <a:picLocks noGrp="1" noChangeAspect="1"/>
          </p:cNvPicPr>
          <p:nvPr>
            <p:ph sz="half" idx="2"/>
          </p:nvPr>
        </p:nvPicPr>
        <p:blipFill>
          <a:blip r:embed="rId2"/>
          <a:stretch>
            <a:fillRect/>
          </a:stretch>
        </p:blipFill>
        <p:spPr>
          <a:xfrm>
            <a:off x="6614162" y="3308149"/>
            <a:ext cx="4251960" cy="2411193"/>
          </a:xfrm>
        </p:spPr>
      </p:pic>
      <p:pic>
        <p:nvPicPr>
          <p:cNvPr id="14" name="Content Placeholder 13" descr="A screenshot of a computer&#10;&#10;AI-generated content may be incorrect.">
            <a:extLst>
              <a:ext uri="{FF2B5EF4-FFF2-40B4-BE49-F238E27FC236}">
                <a16:creationId xmlns:a16="http://schemas.microsoft.com/office/drawing/2014/main" id="{23A287A1-4DDA-EA38-7E28-0FBFD98DF1C5}"/>
              </a:ext>
            </a:extLst>
          </p:cNvPr>
          <p:cNvPicPr>
            <a:picLocks noGrp="1" noChangeAspect="1"/>
          </p:cNvPicPr>
          <p:nvPr>
            <p:ph sz="half" idx="1"/>
          </p:nvPr>
        </p:nvPicPr>
        <p:blipFill>
          <a:blip r:embed="rId3"/>
          <a:stretch>
            <a:fillRect/>
          </a:stretch>
        </p:blipFill>
        <p:spPr>
          <a:xfrm>
            <a:off x="1040765" y="3308149"/>
            <a:ext cx="4537075" cy="2574491"/>
          </a:xfrm>
        </p:spPr>
      </p:pic>
    </p:spTree>
    <p:extLst>
      <p:ext uri="{BB962C8B-B14F-4D97-AF65-F5344CB8AC3E}">
        <p14:creationId xmlns:p14="http://schemas.microsoft.com/office/powerpoint/2010/main" val="7985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D8AE-B6A9-3914-180F-6CF825D778A8}"/>
              </a:ext>
            </a:extLst>
          </p:cNvPr>
          <p:cNvSpPr>
            <a:spLocks noGrp="1"/>
          </p:cNvSpPr>
          <p:nvPr>
            <p:ph type="title"/>
          </p:nvPr>
        </p:nvSpPr>
        <p:spPr/>
        <p:txBody>
          <a:bodyPr/>
          <a:lstStyle/>
          <a:p>
            <a:r>
              <a:rPr lang="en-GB" dirty="0"/>
              <a:t>Boolean Searching</a:t>
            </a:r>
          </a:p>
        </p:txBody>
      </p:sp>
      <p:sp>
        <p:nvSpPr>
          <p:cNvPr id="3" name="Content Placeholder 2">
            <a:extLst>
              <a:ext uri="{FF2B5EF4-FFF2-40B4-BE49-F238E27FC236}">
                <a16:creationId xmlns:a16="http://schemas.microsoft.com/office/drawing/2014/main" id="{A4F09E73-9486-BED8-61F0-D5400774EEA4}"/>
              </a:ext>
            </a:extLst>
          </p:cNvPr>
          <p:cNvSpPr>
            <a:spLocks noGrp="1"/>
          </p:cNvSpPr>
          <p:nvPr>
            <p:ph idx="1"/>
          </p:nvPr>
        </p:nvSpPr>
        <p:spPr/>
        <p:txBody>
          <a:bodyPr/>
          <a:lstStyle/>
          <a:p>
            <a:r>
              <a:rPr lang="en-GB" dirty="0">
                <a:solidFill>
                  <a:srgbClr val="000000"/>
                </a:solidFill>
              </a:rPr>
              <a:t>The Knowledge Exchange database is optimised for Boolean searching. </a:t>
            </a:r>
            <a:r>
              <a:rPr lang="en-US" b="0" i="0" dirty="0">
                <a:solidFill>
                  <a:srgbClr val="000000"/>
                </a:solidFill>
                <a:effectLst/>
              </a:rPr>
              <a:t>A Boolean search is </a:t>
            </a:r>
            <a:r>
              <a:rPr lang="en-US" b="1" i="0" dirty="0">
                <a:solidFill>
                  <a:srgbClr val="000000"/>
                </a:solidFill>
                <a:effectLst/>
              </a:rPr>
              <a:t>a query technique </a:t>
            </a:r>
            <a:r>
              <a:rPr lang="en-US" i="0" dirty="0">
                <a:solidFill>
                  <a:srgbClr val="000000"/>
                </a:solidFill>
                <a:effectLst/>
              </a:rPr>
              <a:t>which will allow you to expand and limit your search</a:t>
            </a:r>
            <a:endParaRPr lang="en-GB" dirty="0">
              <a:solidFill>
                <a:srgbClr val="000000"/>
              </a:solidFill>
            </a:endParaRPr>
          </a:p>
          <a:p>
            <a:r>
              <a:rPr lang="en-US" i="0" dirty="0">
                <a:solidFill>
                  <a:srgbClr val="000000"/>
                </a:solidFill>
                <a:effectLst/>
              </a:rPr>
              <a:t>There are three basic Boolean search commands: </a:t>
            </a:r>
            <a:r>
              <a:rPr lang="en-US" b="1" i="0" dirty="0">
                <a:solidFill>
                  <a:srgbClr val="000000"/>
                </a:solidFill>
                <a:effectLst/>
              </a:rPr>
              <a:t>AND</a:t>
            </a:r>
            <a:r>
              <a:rPr lang="en-US" i="0" dirty="0">
                <a:solidFill>
                  <a:srgbClr val="000000"/>
                </a:solidFill>
                <a:effectLst/>
              </a:rPr>
              <a:t>, </a:t>
            </a:r>
            <a:r>
              <a:rPr lang="en-US" b="1" i="0" dirty="0">
                <a:solidFill>
                  <a:srgbClr val="000000"/>
                </a:solidFill>
                <a:effectLst/>
              </a:rPr>
              <a:t>OR </a:t>
            </a:r>
            <a:r>
              <a:rPr lang="en-US" i="0" dirty="0">
                <a:solidFill>
                  <a:srgbClr val="000000"/>
                </a:solidFill>
                <a:effectLst/>
              </a:rPr>
              <a:t>and </a:t>
            </a:r>
            <a:r>
              <a:rPr lang="en-US" b="1" i="0" dirty="0">
                <a:solidFill>
                  <a:srgbClr val="000000"/>
                </a:solidFill>
                <a:effectLst/>
              </a:rPr>
              <a:t>NOT</a:t>
            </a:r>
          </a:p>
          <a:p>
            <a:pPr lvl="1"/>
            <a:r>
              <a:rPr lang="en-US" b="1" dirty="0">
                <a:solidFill>
                  <a:srgbClr val="000000"/>
                </a:solidFill>
              </a:rPr>
              <a:t>AND </a:t>
            </a:r>
            <a:r>
              <a:rPr lang="en-US" dirty="0">
                <a:solidFill>
                  <a:srgbClr val="000000"/>
                </a:solidFill>
              </a:rPr>
              <a:t>searches find all of the search terms (all terms must be present for the record to be returned)</a:t>
            </a:r>
          </a:p>
          <a:p>
            <a:pPr lvl="1"/>
            <a:r>
              <a:rPr lang="en-US" b="1" dirty="0">
                <a:solidFill>
                  <a:srgbClr val="000000"/>
                </a:solidFill>
              </a:rPr>
              <a:t>OR </a:t>
            </a:r>
            <a:r>
              <a:rPr lang="en-US" dirty="0">
                <a:solidFill>
                  <a:srgbClr val="000000"/>
                </a:solidFill>
              </a:rPr>
              <a:t>searches find one term or the other, or both (all, or either of the search terms can be present for the record to be returned)</a:t>
            </a:r>
          </a:p>
          <a:p>
            <a:pPr lvl="1"/>
            <a:r>
              <a:rPr lang="en-US" b="1" dirty="0">
                <a:solidFill>
                  <a:srgbClr val="000000"/>
                </a:solidFill>
              </a:rPr>
              <a:t>NOT </a:t>
            </a:r>
            <a:r>
              <a:rPr lang="en-US" dirty="0">
                <a:solidFill>
                  <a:srgbClr val="000000"/>
                </a:solidFill>
              </a:rPr>
              <a:t>eliminates items that contain the specified term (records that contain a specific terms are removed from the results)</a:t>
            </a:r>
          </a:p>
          <a:p>
            <a:r>
              <a:rPr lang="en-US" dirty="0">
                <a:solidFill>
                  <a:srgbClr val="000000"/>
                </a:solidFill>
              </a:rPr>
              <a:t>If you're </a:t>
            </a:r>
            <a:r>
              <a:rPr lang="en-US" b="1" dirty="0">
                <a:solidFill>
                  <a:srgbClr val="000000"/>
                </a:solidFill>
              </a:rPr>
              <a:t>searching for a phrase </a:t>
            </a:r>
            <a:r>
              <a:rPr lang="en-US" dirty="0">
                <a:solidFill>
                  <a:srgbClr val="000000"/>
                </a:solidFill>
              </a:rPr>
              <a:t>rather than just a single word, you can group the words together with quotation marks e.g. “Active travel”</a:t>
            </a:r>
          </a:p>
          <a:p>
            <a:r>
              <a:rPr lang="en-US" dirty="0">
                <a:solidFill>
                  <a:srgbClr val="000000"/>
                </a:solidFill>
              </a:rPr>
              <a:t>If you want to search for the </a:t>
            </a:r>
            <a:r>
              <a:rPr lang="en-US" b="1" dirty="0">
                <a:solidFill>
                  <a:srgbClr val="000000"/>
                </a:solidFill>
              </a:rPr>
              <a:t>stem of the word</a:t>
            </a:r>
            <a:r>
              <a:rPr lang="en-US" dirty="0">
                <a:solidFill>
                  <a:srgbClr val="000000"/>
                </a:solidFill>
              </a:rPr>
              <a:t>, to return multiple variations on a word, you can use an asterisk to truncate e.g. travel* would return results for travel; traveler; travelling; travelled etc.</a:t>
            </a:r>
            <a:endParaRPr lang="en-GB" dirty="0">
              <a:solidFill>
                <a:srgbClr val="000000"/>
              </a:solidFill>
            </a:endParaRPr>
          </a:p>
        </p:txBody>
      </p:sp>
    </p:spTree>
    <p:extLst>
      <p:ext uri="{BB962C8B-B14F-4D97-AF65-F5344CB8AC3E}">
        <p14:creationId xmlns:p14="http://schemas.microsoft.com/office/powerpoint/2010/main" val="8211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3381-9D23-631A-6C55-A7AEB413ED47}"/>
              </a:ext>
            </a:extLst>
          </p:cNvPr>
          <p:cNvSpPr>
            <a:spLocks noGrp="1"/>
          </p:cNvSpPr>
          <p:nvPr>
            <p:ph type="title"/>
          </p:nvPr>
        </p:nvSpPr>
        <p:spPr/>
        <p:txBody>
          <a:bodyPr/>
          <a:lstStyle/>
          <a:p>
            <a:r>
              <a:rPr lang="en-GB" dirty="0"/>
              <a:t>Saving searches: bespoke alerts</a:t>
            </a:r>
          </a:p>
        </p:txBody>
      </p:sp>
      <p:sp>
        <p:nvSpPr>
          <p:cNvPr id="3" name="Content Placeholder 2">
            <a:extLst>
              <a:ext uri="{FF2B5EF4-FFF2-40B4-BE49-F238E27FC236}">
                <a16:creationId xmlns:a16="http://schemas.microsoft.com/office/drawing/2014/main" id="{BB72A704-0B86-7B67-8B49-0E653424210A}"/>
              </a:ext>
            </a:extLst>
          </p:cNvPr>
          <p:cNvSpPr>
            <a:spLocks noGrp="1"/>
          </p:cNvSpPr>
          <p:nvPr>
            <p:ph idx="1"/>
          </p:nvPr>
        </p:nvSpPr>
        <p:spPr/>
        <p:txBody>
          <a:bodyPr/>
          <a:lstStyle/>
          <a:p>
            <a:r>
              <a:rPr lang="en-GB" dirty="0">
                <a:solidFill>
                  <a:srgbClr val="000000"/>
                </a:solidFill>
              </a:rPr>
              <a:t>The Knowledge Exchange database allows you to save any searches you run as alerts, so you can be notified when new material relating to your search terms is added to the collection.</a:t>
            </a:r>
          </a:p>
          <a:p>
            <a:r>
              <a:rPr lang="en-GB" dirty="0">
                <a:solidFill>
                  <a:srgbClr val="000000"/>
                </a:solidFill>
              </a:rPr>
              <a:t>You could run and save searches on: </a:t>
            </a:r>
          </a:p>
          <a:p>
            <a:pPr lvl="1"/>
            <a:r>
              <a:rPr lang="en-GB" b="1" dirty="0">
                <a:solidFill>
                  <a:srgbClr val="000000"/>
                </a:solidFill>
              </a:rPr>
              <a:t>Topics of interest to you that we do not cover as part of our normal alert schedules</a:t>
            </a:r>
            <a:r>
              <a:rPr lang="en-GB" dirty="0">
                <a:solidFill>
                  <a:srgbClr val="000000"/>
                </a:solidFill>
              </a:rPr>
              <a:t>, </a:t>
            </a:r>
            <a:r>
              <a:rPr lang="en-GB" dirty="0" err="1">
                <a:solidFill>
                  <a:srgbClr val="000000"/>
                </a:solidFill>
              </a:rPr>
              <a:t>i.e</a:t>
            </a:r>
            <a:r>
              <a:rPr lang="en-GB" dirty="0">
                <a:solidFill>
                  <a:srgbClr val="000000"/>
                </a:solidFill>
              </a:rPr>
              <a:t> topics not covered by our Topic Updates; </a:t>
            </a:r>
          </a:p>
          <a:p>
            <a:pPr lvl="1"/>
            <a:r>
              <a:rPr lang="en-GB" b="1" dirty="0">
                <a:solidFill>
                  <a:srgbClr val="000000"/>
                </a:solidFill>
              </a:rPr>
              <a:t>Filtered versions of our topic updates </a:t>
            </a:r>
            <a:r>
              <a:rPr lang="en-GB" dirty="0">
                <a:solidFill>
                  <a:srgbClr val="000000"/>
                </a:solidFill>
              </a:rPr>
              <a:t>i.e. housing, but focused on England only; </a:t>
            </a:r>
          </a:p>
          <a:p>
            <a:pPr lvl="1"/>
            <a:r>
              <a:rPr lang="en-GB" b="1" dirty="0">
                <a:solidFill>
                  <a:srgbClr val="000000"/>
                </a:solidFill>
              </a:rPr>
              <a:t>Journal specific alerts</a:t>
            </a:r>
            <a:r>
              <a:rPr lang="en-GB" dirty="0">
                <a:solidFill>
                  <a:srgbClr val="000000"/>
                </a:solidFill>
              </a:rPr>
              <a:t> to notify you when material is added from a particular journal you are interested in.</a:t>
            </a:r>
          </a:p>
          <a:p>
            <a:r>
              <a:rPr lang="en-GB" dirty="0">
                <a:solidFill>
                  <a:srgbClr val="000000"/>
                </a:solidFill>
              </a:rPr>
              <a:t>To save a search, simply run a search as normal on the website, then when your list of search results are returned, click the “save search as alert” link, which you can find below the search bar.</a:t>
            </a:r>
          </a:p>
          <a:p>
            <a:r>
              <a:rPr lang="en-GB" dirty="0">
                <a:solidFill>
                  <a:srgbClr val="000000"/>
                </a:solidFill>
              </a:rPr>
              <a:t>The website will ask you to give your alert a name and select the frequency of the alert schedule, and then you will be able to save your search.</a:t>
            </a:r>
          </a:p>
        </p:txBody>
      </p:sp>
    </p:spTree>
    <p:extLst>
      <p:ext uri="{BB962C8B-B14F-4D97-AF65-F5344CB8AC3E}">
        <p14:creationId xmlns:p14="http://schemas.microsoft.com/office/powerpoint/2010/main" val="383891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DAB3F-CCE0-79EB-2392-06BEA3597725}"/>
              </a:ext>
            </a:extLst>
          </p:cNvPr>
          <p:cNvSpPr>
            <a:spLocks noGrp="1"/>
          </p:cNvSpPr>
          <p:nvPr>
            <p:ph type="title"/>
          </p:nvPr>
        </p:nvSpPr>
        <p:spPr/>
        <p:txBody>
          <a:bodyPr/>
          <a:lstStyle/>
          <a:p>
            <a:r>
              <a:rPr lang="en-GB" dirty="0"/>
              <a:t>Future proofing and horizon scanning</a:t>
            </a:r>
          </a:p>
        </p:txBody>
      </p:sp>
      <p:sp>
        <p:nvSpPr>
          <p:cNvPr id="8" name="Content Placeholder 7">
            <a:extLst>
              <a:ext uri="{FF2B5EF4-FFF2-40B4-BE49-F238E27FC236}">
                <a16:creationId xmlns:a16="http://schemas.microsoft.com/office/drawing/2014/main" id="{B1556F2A-87F4-3AC5-9755-D0831950EA72}"/>
              </a:ext>
            </a:extLst>
          </p:cNvPr>
          <p:cNvSpPr>
            <a:spLocks noGrp="1"/>
          </p:cNvSpPr>
          <p:nvPr>
            <p:ph idx="1"/>
          </p:nvPr>
        </p:nvSpPr>
        <p:spPr/>
        <p:txBody>
          <a:bodyPr/>
          <a:lstStyle/>
          <a:p>
            <a:r>
              <a:rPr lang="en-GB" dirty="0">
                <a:solidFill>
                  <a:srgbClr val="000000"/>
                </a:solidFill>
              </a:rPr>
              <a:t>We are keen to hear any feedback or suggestions for improvements to the service, this could include our topic coverage, or additions to our book and journal collection.</a:t>
            </a:r>
          </a:p>
          <a:p>
            <a:r>
              <a:rPr lang="en-GB" dirty="0">
                <a:solidFill>
                  <a:srgbClr val="000000"/>
                </a:solidFill>
              </a:rPr>
              <a:t>We review our journal collection each year and add and remove subscriptions based on use and content published. If there is a journal that you would like to access which we do not subscribe to, or that we have elected not to-resubscribe to, get in touch to discuss with the team and we can put it forward for consideration at our next review.</a:t>
            </a:r>
          </a:p>
          <a:p>
            <a:r>
              <a:rPr lang="en-GB" dirty="0">
                <a:solidFill>
                  <a:srgbClr val="000000"/>
                </a:solidFill>
              </a:rPr>
              <a:t>Please bear us in mind when you are starting out on new projects, we can support with scoping existing literature to help identify research gaps and give you a good starting platform with available literature from which to start your programmes of work.</a:t>
            </a:r>
          </a:p>
          <a:p>
            <a:r>
              <a:rPr lang="en-GB" dirty="0">
                <a:solidFill>
                  <a:srgbClr val="000000"/>
                </a:solidFill>
              </a:rPr>
              <a:t>If you are able (sometimes due to confidentiality rules this isn’t always possible) you can send us strategy or planning documents for future projects to help us to ensure the collection reflects the priorities, you expect to be working on in future.</a:t>
            </a:r>
          </a:p>
        </p:txBody>
      </p:sp>
    </p:spTree>
    <p:extLst>
      <p:ext uri="{BB962C8B-B14F-4D97-AF65-F5344CB8AC3E}">
        <p14:creationId xmlns:p14="http://schemas.microsoft.com/office/powerpoint/2010/main" val="385304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98" y="293429"/>
            <a:ext cx="4803636" cy="1311664"/>
          </a:xfrm>
        </p:spPr>
        <p:txBody>
          <a:bodyPr>
            <a:normAutofit/>
          </a:bodyPr>
          <a:lstStyle/>
          <a:p>
            <a:r>
              <a:rPr lang="en-GB" dirty="0">
                <a:latin typeface="Times New Roman" panose="02020603050405020304" pitchFamily="18" charset="0"/>
                <a:ea typeface="Tahoma" panose="020B0604030504040204" pitchFamily="34" charset="0"/>
                <a:cs typeface="Times New Roman" panose="02020603050405020304" pitchFamily="18" charset="0"/>
              </a:rPr>
              <a:t>Summary of benefits</a:t>
            </a:r>
          </a:p>
        </p:txBody>
      </p:sp>
      <p:sp>
        <p:nvSpPr>
          <p:cNvPr id="3" name="Content Placeholder 2"/>
          <p:cNvSpPr>
            <a:spLocks noGrp="1"/>
          </p:cNvSpPr>
          <p:nvPr>
            <p:ph idx="1"/>
          </p:nvPr>
        </p:nvSpPr>
        <p:spPr>
          <a:xfrm>
            <a:off x="804998" y="1898713"/>
            <a:ext cx="4706803" cy="4161033"/>
          </a:xfrm>
        </p:spPr>
        <p:txBody>
          <a:bodyPr anchor="ctr">
            <a:normAutofit/>
          </a:bodyPr>
          <a:lstStyle/>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We provide the intelligence and support that researchers, practitioners and professionals need every day.</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Learn from best practice case studies and examples of policy implementation from across the UK, Europe and internationally.</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Information and intelligence to support improved decision making</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Prevents information overload and helps provide wider context to your work in a convenient and efficient way.</a:t>
            </a:r>
          </a:p>
          <a:p>
            <a:pPr>
              <a:buFont typeface="Arial Rounded MT Bold" panose="020F0704030504030204" pitchFamily="34" charset="0"/>
              <a:buChar char="-"/>
            </a:pPr>
            <a:endParaRPr lang="en-GB" sz="2000" dirty="0">
              <a:solidFill>
                <a:srgbClr val="000000"/>
              </a:solidFil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335" r="12764" b="-1"/>
          <a:stretch/>
        </p:blipFill>
        <p:spPr>
          <a:xfrm>
            <a:off x="6197993" y="-14436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34775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FBEE-5952-4728-AA26-F2CA2B4F3BB2}"/>
              </a:ext>
            </a:extLst>
          </p:cNvPr>
          <p:cNvSpPr>
            <a:spLocks noGrp="1"/>
          </p:cNvSpPr>
          <p:nvPr>
            <p:ph type="ctrTitle"/>
          </p:nvPr>
        </p:nvSpPr>
        <p:spPr/>
        <p:txBody>
          <a:bodyPr/>
          <a:lstStyle/>
          <a:p>
            <a:r>
              <a:rPr lang="en-GB" dirty="0"/>
              <a:t>More Information</a:t>
            </a:r>
          </a:p>
        </p:txBody>
      </p:sp>
      <p:sp>
        <p:nvSpPr>
          <p:cNvPr id="3" name="Content Placeholder 2">
            <a:extLst>
              <a:ext uri="{FF2B5EF4-FFF2-40B4-BE49-F238E27FC236}">
                <a16:creationId xmlns:a16="http://schemas.microsoft.com/office/drawing/2014/main" id="{CB1B28BE-5EC3-4AB8-B17D-5AE76EF1304E}"/>
              </a:ext>
            </a:extLst>
          </p:cNvPr>
          <p:cNvSpPr>
            <a:spLocks noGrp="1"/>
          </p:cNvSpPr>
          <p:nvPr>
            <p:ph type="subTitle" idx="1"/>
          </p:nvPr>
        </p:nvSpPr>
        <p:spPr/>
        <p:txBody>
          <a:bodyPr/>
          <a:lstStyle/>
          <a:p>
            <a:r>
              <a:rPr lang="en-GB" dirty="0">
                <a:hlinkClick r:id="rId2"/>
              </a:rPr>
              <a:t>https://www.idoxgroup.com/solutions/funding-information-services/</a:t>
            </a:r>
            <a:r>
              <a:rPr lang="en-GB" dirty="0"/>
              <a:t> </a:t>
            </a:r>
          </a:p>
          <a:p>
            <a:r>
              <a:rPr lang="en-GB" dirty="0">
                <a:hlinkClick r:id="rId3"/>
              </a:rPr>
              <a:t>https://www.theknowledgeexchange.co.uk/</a:t>
            </a:r>
            <a:r>
              <a:rPr lang="en-GB" dirty="0"/>
              <a:t> </a:t>
            </a:r>
          </a:p>
          <a:p>
            <a:endParaRPr lang="en-GB" dirty="0"/>
          </a:p>
          <a:p>
            <a:r>
              <a:rPr lang="en-GB" dirty="0">
                <a:hlinkClick r:id="rId4"/>
              </a:rPr>
              <a:t>asktheresearchteam@idoxgroup.com</a:t>
            </a:r>
            <a:r>
              <a:rPr lang="en-GB" dirty="0"/>
              <a:t> </a:t>
            </a:r>
          </a:p>
        </p:txBody>
      </p:sp>
    </p:spTree>
    <p:extLst>
      <p:ext uri="{BB962C8B-B14F-4D97-AF65-F5344CB8AC3E}">
        <p14:creationId xmlns:p14="http://schemas.microsoft.com/office/powerpoint/2010/main" val="402183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A97EA0-D1EA-DB21-E686-09958E50416B}"/>
              </a:ext>
            </a:extLst>
          </p:cNvPr>
          <p:cNvSpPr/>
          <p:nvPr/>
        </p:nvSpPr>
        <p:spPr>
          <a:xfrm>
            <a:off x="438150" y="2390775"/>
            <a:ext cx="3133725"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217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BF48-3DFF-46AF-AEA7-3D69E5566C5C}"/>
              </a:ext>
            </a:extLst>
          </p:cNvPr>
          <p:cNvSpPr>
            <a:spLocks noGrp="1"/>
          </p:cNvSpPr>
          <p:nvPr>
            <p:ph type="title"/>
          </p:nvPr>
        </p:nvSpPr>
        <p:spPr/>
        <p:txBody>
          <a:bodyPr>
            <a:normAutofit/>
          </a:bodyPr>
          <a:lstStyle/>
          <a:p>
            <a:r>
              <a:rPr lang="en-GB" sz="3600" dirty="0"/>
              <a:t>Agenda</a:t>
            </a:r>
          </a:p>
        </p:txBody>
      </p:sp>
      <p:sp>
        <p:nvSpPr>
          <p:cNvPr id="3" name="Content Placeholder 2">
            <a:extLst>
              <a:ext uri="{FF2B5EF4-FFF2-40B4-BE49-F238E27FC236}">
                <a16:creationId xmlns:a16="http://schemas.microsoft.com/office/drawing/2014/main" id="{1114CFE3-09A7-4046-9B4E-7E88A4E0D447}"/>
              </a:ext>
            </a:extLst>
          </p:cNvPr>
          <p:cNvSpPr>
            <a:spLocks noGrp="1"/>
          </p:cNvSpPr>
          <p:nvPr>
            <p:ph idx="1"/>
          </p:nvPr>
        </p:nvSpPr>
        <p:spPr/>
        <p:txBody>
          <a:bodyPr/>
          <a:lstStyle/>
          <a:p>
            <a:endPar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GB" sz="1800" b="1" dirty="0">
                <a:solidFill>
                  <a:srgbClr val="000000"/>
                </a:solidFill>
                <a:latin typeface="Tahoma" panose="020B0604030504040204" pitchFamily="34" charset="0"/>
                <a:ea typeface="Tahoma" panose="020B0604030504040204" pitchFamily="34" charset="0"/>
                <a:cs typeface="Tahoma" panose="020B0604030504040204" pitchFamily="34" charset="0"/>
              </a:rPr>
              <a:t>An introduction to TKE</a:t>
            </a:r>
          </a:p>
          <a:p>
            <a:pPr lvl="1"/>
            <a:r>
              <a:rPr lang="en-GB" sz="1800" dirty="0">
                <a:solidFill>
                  <a:srgbClr val="000000"/>
                </a:solidFill>
              </a:rPr>
              <a:t>What The Knowledge Exchange?</a:t>
            </a:r>
          </a:p>
          <a:p>
            <a:pPr lvl="1"/>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What topic areas does </a:t>
            </a:r>
            <a:r>
              <a:rPr lang="en-GB" sz="1800" dirty="0">
                <a:solidFill>
                  <a:srgbClr val="000000"/>
                </a:solidFill>
              </a:rPr>
              <a:t>the database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cover?</a:t>
            </a:r>
          </a:p>
          <a:p>
            <a:pPr lvl="1"/>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An overview of our current awareness updates</a:t>
            </a:r>
            <a:b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GB" sz="1800" b="1" dirty="0">
                <a:solidFill>
                  <a:srgbClr val="000000"/>
                </a:solidFill>
                <a:latin typeface="Tahoma" panose="020B0604030504040204" pitchFamily="34" charset="0"/>
                <a:ea typeface="Tahoma" panose="020B0604030504040204" pitchFamily="34" charset="0"/>
                <a:cs typeface="Tahoma" panose="020B0604030504040204" pitchFamily="34" charset="0"/>
              </a:rPr>
              <a:t>Searching the TKE database</a:t>
            </a:r>
          </a:p>
          <a:p>
            <a:pPr lvl="1"/>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An introduction to searching</a:t>
            </a:r>
          </a:p>
          <a:p>
            <a:pPr lvl="1"/>
            <a:r>
              <a:rPr lang="en-GB" sz="1800" dirty="0">
                <a:solidFill>
                  <a:srgbClr val="000000"/>
                </a:solidFill>
              </a:rPr>
              <a:t>Live time d</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emonstration</a:t>
            </a:r>
            <a:r>
              <a:rPr lang="en-GB" sz="1800" dirty="0">
                <a:solidFill>
                  <a:srgbClr val="000000"/>
                </a:solidFill>
              </a:rPr>
              <a:t>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of our library catalogue via </a:t>
            </a:r>
            <a:b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our website</a:t>
            </a:r>
            <a:endParaRPr lang="en-GB" sz="1800" dirty="0">
              <a:solidFill>
                <a:srgbClr val="000000"/>
              </a:solidFill>
            </a:endParaRPr>
          </a:p>
          <a:p>
            <a:pPr marL="457200" lvl="1" indent="0">
              <a:buNone/>
            </a:pPr>
            <a:endPar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GB" sz="1800" b="1" dirty="0">
                <a:solidFill>
                  <a:srgbClr val="000000"/>
                </a:solidFill>
                <a:latin typeface="Tahoma" panose="020B0604030504040204" pitchFamily="34" charset="0"/>
                <a:ea typeface="Tahoma" panose="020B0604030504040204" pitchFamily="34" charset="0"/>
                <a:cs typeface="Tahoma" panose="020B0604030504040204" pitchFamily="34" charset="0"/>
              </a:rPr>
              <a:t>Q&amp;A</a:t>
            </a:r>
          </a:p>
          <a:p>
            <a:pPr marL="0" indent="0">
              <a:buNone/>
            </a:pPr>
            <a:endPar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3E3E9DA-530C-4338-AAF5-7B56755368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176" y="1618989"/>
            <a:ext cx="3620021" cy="3620021"/>
          </a:xfrm>
          <a:prstGeom prst="rect">
            <a:avLst/>
          </a:prstGeom>
          <a:noFill/>
        </p:spPr>
      </p:pic>
    </p:spTree>
    <p:extLst>
      <p:ext uri="{BB962C8B-B14F-4D97-AF65-F5344CB8AC3E}">
        <p14:creationId xmlns:p14="http://schemas.microsoft.com/office/powerpoint/2010/main" val="362772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0" y="469580"/>
            <a:ext cx="6809135" cy="826134"/>
          </a:xfrm>
        </p:spPr>
        <p:txBody>
          <a:bodyPr>
            <a:normAutofit/>
          </a:bodyPr>
          <a:lstStyle/>
          <a:p>
            <a:r>
              <a:rPr lang="en-GB" sz="3400" dirty="0">
                <a:latin typeface="Times New Roman" panose="02020603050405020304" pitchFamily="18" charset="0"/>
                <a:ea typeface="Tahoma" panose="020B0604030504040204" pitchFamily="34" charset="0"/>
                <a:cs typeface="Times New Roman" panose="02020603050405020304" pitchFamily="18" charset="0"/>
              </a:rPr>
              <a:t>What is The Knowledge Exchange?</a:t>
            </a:r>
          </a:p>
        </p:txBody>
      </p:sp>
      <p:sp>
        <p:nvSpPr>
          <p:cNvPr id="3" name="Content Placeholder 2"/>
          <p:cNvSpPr>
            <a:spLocks noGrp="1"/>
          </p:cNvSpPr>
          <p:nvPr>
            <p:ph idx="1"/>
          </p:nvPr>
        </p:nvSpPr>
        <p:spPr>
          <a:xfrm>
            <a:off x="719190" y="1866900"/>
            <a:ext cx="7615185" cy="4188145"/>
          </a:xfrm>
        </p:spPr>
        <p:txBody>
          <a:bodyPr anchor="ctr">
            <a:normAutofit/>
          </a:bodyPr>
          <a:lstStyle/>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 leading source of public sector information in the UK</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 subscription library that has been built up over 40 years- formerly known as the </a:t>
            </a:r>
            <a:r>
              <a:rPr lang="en-GB" sz="1800" dirty="0">
                <a:solidFill>
                  <a:srgbClr val="000000"/>
                </a:solidFill>
              </a:rPr>
              <a:t>Idox Information Service</a:t>
            </a:r>
            <a:endPar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Covers a range of different economic and social policy areas</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Provides evidence to help support decision making; meeting, report and briefing preparation; specific project work; keeping up to date; and CPD</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Helps understand how wider policy could impact projects and provides context to help you better understand the policy and evidence landscape</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Members across diverse sectors including central government, local authorities, consultancies and voluntary organisations</a:t>
            </a:r>
          </a:p>
          <a:p>
            <a:pPr marL="0" indent="0">
              <a:buNone/>
            </a:pPr>
            <a:endParaRPr lang="en-GB" sz="2000" dirty="0">
              <a:solidFill>
                <a:srgbClr val="000000"/>
              </a:solidFill>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45921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98" y="798445"/>
            <a:ext cx="4803636" cy="1311664"/>
          </a:xfrm>
        </p:spPr>
        <p:txBody>
          <a:bodyPr>
            <a:normAutofit/>
          </a:bodyPr>
          <a:lstStyle/>
          <a:p>
            <a:r>
              <a:rPr lang="en-GB" dirty="0">
                <a:latin typeface="Times New Roman" panose="02020603050405020304" pitchFamily="18" charset="0"/>
                <a:ea typeface="Tahoma" panose="020B0604030504040204" pitchFamily="34" charset="0"/>
                <a:cs typeface="Times New Roman" panose="02020603050405020304" pitchFamily="18" charset="0"/>
              </a:rPr>
              <a:t>What we do</a:t>
            </a:r>
          </a:p>
        </p:txBody>
      </p:sp>
      <p:sp>
        <p:nvSpPr>
          <p:cNvPr id="3" name="Content Placeholder 2"/>
          <p:cNvSpPr>
            <a:spLocks noGrp="1"/>
          </p:cNvSpPr>
          <p:nvPr>
            <p:ph idx="1"/>
          </p:nvPr>
        </p:nvSpPr>
        <p:spPr>
          <a:xfrm>
            <a:off x="804997" y="2272143"/>
            <a:ext cx="4706803" cy="3788830"/>
          </a:xfrm>
        </p:spPr>
        <p:txBody>
          <a:bodyPr anchor="ctr">
            <a:normAutofit/>
          </a:bodyPr>
          <a:lstStyle/>
          <a:p>
            <a:pPr lvl="0"/>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Source and summarise research and policy from a broad range of resources to add to our database</a:t>
            </a:r>
          </a:p>
          <a:p>
            <a:pPr lvl="0"/>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Guides and briefing papers</a:t>
            </a:r>
          </a:p>
          <a:p>
            <a:pPr lvl="0"/>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Social media, including our blog</a:t>
            </a:r>
          </a:p>
          <a:p>
            <a:pPr lvl="0"/>
            <a:r>
              <a:rPr lang="en-GB" sz="1800" dirty="0">
                <a:solidFill>
                  <a:srgbClr val="000000"/>
                </a:solidFill>
              </a:rPr>
              <a:t>Bespoke enquiry service</a:t>
            </a:r>
            <a:endPar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GB" sz="17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GB" sz="17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1700" dirty="0">
                <a:solidFill>
                  <a:srgbClr val="000000"/>
                </a:solidFill>
                <a:latin typeface="Tahoma" panose="020B0604030504040204" pitchFamily="34" charset="0"/>
                <a:ea typeface="Tahoma" panose="020B0604030504040204" pitchFamily="34" charset="0"/>
                <a:cs typeface="Tahoma" panose="020B0604030504040204" pitchFamily="34" charset="0"/>
                <a:hlinkClick r:id="rId2"/>
              </a:rPr>
              <a:t>http://theknowledgeexchangeblog.com/</a:t>
            </a:r>
            <a:r>
              <a:rPr lang="en-GB" sz="1700" dirty="0">
                <a:solidFill>
                  <a:srgbClr val="000000"/>
                </a:solidFill>
                <a:latin typeface="Tahoma" panose="020B0604030504040204" pitchFamily="34" charset="0"/>
                <a:ea typeface="Tahoma" panose="020B0604030504040204" pitchFamily="34" charset="0"/>
                <a:cs typeface="Tahoma" panose="020B0604030504040204" pitchFamily="34" charset="0"/>
              </a:rPr>
              <a:t>  @IdoxInfoService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29" r="9968" b="-4"/>
          <a:stretch/>
        </p:blipFill>
        <p:spPr>
          <a:xfrm>
            <a:off x="6096000" y="0"/>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40481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105" y="802955"/>
            <a:ext cx="4977976" cy="1454051"/>
          </a:xfrm>
        </p:spPr>
        <p:txBody>
          <a:bodyPr>
            <a:normAutofit/>
          </a:bodyPr>
          <a:lstStyle/>
          <a:p>
            <a:r>
              <a:rPr lang="en-GB" dirty="0">
                <a:latin typeface="Times New Roman" panose="02020603050405020304" pitchFamily="18" charset="0"/>
                <a:ea typeface="Tahoma" panose="020B0604030504040204" pitchFamily="34" charset="0"/>
                <a:cs typeface="Times New Roman" panose="02020603050405020304" pitchFamily="18" charset="0"/>
              </a:rPr>
              <a:t>What can I find on the database?</a:t>
            </a:r>
          </a:p>
        </p:txBody>
      </p:sp>
      <p:pic>
        <p:nvPicPr>
          <p:cNvPr id="4" name="Picture 3"/>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91" r="3471" b="5"/>
          <a:stretch/>
        </p:blipFill>
        <p:spPr>
          <a:xfrm>
            <a:off x="914420" y="8971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4105" y="2257006"/>
            <a:ext cx="5734981" cy="3797189"/>
          </a:xfrm>
        </p:spPr>
        <p:txBody>
          <a:bodyPr anchor="ctr">
            <a:normAutofit/>
          </a:bodyPr>
          <a:lstStyle/>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Searchable database and full bibliographic records for over 200,000 policy related resources</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Bespoke abstracts for each record highlighting key information, recommendations and case studies</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Available 24/7 and updated daily</a:t>
            </a:r>
          </a:p>
          <a:p>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Google style standard search, advanced search filtering and other tools, including exporting results and saving searches</a:t>
            </a:r>
          </a:p>
        </p:txBody>
      </p:sp>
    </p:spTree>
    <p:extLst>
      <p:ext uri="{BB962C8B-B14F-4D97-AF65-F5344CB8AC3E}">
        <p14:creationId xmlns:p14="http://schemas.microsoft.com/office/powerpoint/2010/main" val="228201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028C-1706-450F-AFD7-9795254DB7A8}"/>
              </a:ext>
            </a:extLst>
          </p:cNvPr>
          <p:cNvSpPr>
            <a:spLocks noGrp="1"/>
          </p:cNvSpPr>
          <p:nvPr>
            <p:ph type="title"/>
          </p:nvPr>
        </p:nvSpPr>
        <p:spPr>
          <a:xfrm>
            <a:off x="593650" y="160336"/>
            <a:ext cx="10760149" cy="955675"/>
          </a:xfrm>
        </p:spPr>
        <p:txBody>
          <a:bodyPr/>
          <a:lstStyle/>
          <a:p>
            <a:r>
              <a:rPr lang="en-GB" dirty="0"/>
              <a:t>Some key themes</a:t>
            </a:r>
          </a:p>
        </p:txBody>
      </p:sp>
      <p:sp>
        <p:nvSpPr>
          <p:cNvPr id="3" name="Content Placeholder 2">
            <a:extLst>
              <a:ext uri="{FF2B5EF4-FFF2-40B4-BE49-F238E27FC236}">
                <a16:creationId xmlns:a16="http://schemas.microsoft.com/office/drawing/2014/main" id="{22A9DD13-8487-471E-AD9C-17031DAF0B25}"/>
              </a:ext>
            </a:extLst>
          </p:cNvPr>
          <p:cNvSpPr>
            <a:spLocks noGrp="1"/>
          </p:cNvSpPr>
          <p:nvPr>
            <p:ph sz="half" idx="1"/>
          </p:nvPr>
        </p:nvSpPr>
        <p:spPr>
          <a:xfrm>
            <a:off x="593649" y="1146048"/>
            <a:ext cx="9326416" cy="4868990"/>
          </a:xfrm>
        </p:spPr>
        <p:txBody>
          <a:bodyPr>
            <a:noAutofit/>
          </a:bodyPr>
          <a:lstStyle/>
          <a:p>
            <a:pPr>
              <a:lnSpc>
                <a:spcPct val="100000"/>
              </a:lnSpc>
            </a:pPr>
            <a:r>
              <a:rPr lang="en-GB" sz="1600" b="1" dirty="0">
                <a:solidFill>
                  <a:srgbClr val="000000"/>
                </a:solidFill>
              </a:rPr>
              <a:t>Governance</a:t>
            </a:r>
          </a:p>
          <a:p>
            <a:pPr lvl="1">
              <a:lnSpc>
                <a:spcPct val="100000"/>
              </a:lnSpc>
            </a:pPr>
            <a:r>
              <a:rPr lang="en-GB" sz="1600" dirty="0">
                <a:solidFill>
                  <a:srgbClr val="000000"/>
                </a:solidFill>
              </a:rPr>
              <a:t>Devolution; Procurement; Local governance</a:t>
            </a:r>
          </a:p>
          <a:p>
            <a:pPr>
              <a:lnSpc>
                <a:spcPct val="100000"/>
              </a:lnSpc>
            </a:pPr>
            <a:r>
              <a:rPr lang="en-GB" sz="1600" b="1" dirty="0">
                <a:solidFill>
                  <a:srgbClr val="000000"/>
                </a:solidFill>
              </a:rPr>
              <a:t>Transport</a:t>
            </a:r>
          </a:p>
          <a:p>
            <a:pPr lvl="1">
              <a:lnSpc>
                <a:spcPct val="100000"/>
              </a:lnSpc>
            </a:pPr>
            <a:r>
              <a:rPr lang="en-GB" sz="1600" dirty="0">
                <a:solidFill>
                  <a:srgbClr val="000000"/>
                </a:solidFill>
              </a:rPr>
              <a:t>Active Travel; Infrastructure development; Transport planning</a:t>
            </a:r>
          </a:p>
          <a:p>
            <a:pPr>
              <a:lnSpc>
                <a:spcPct val="100000"/>
              </a:lnSpc>
            </a:pPr>
            <a:r>
              <a:rPr lang="en-GB" sz="1600" b="1" dirty="0">
                <a:solidFill>
                  <a:srgbClr val="000000"/>
                </a:solidFill>
              </a:rPr>
              <a:t>Housing and planning</a:t>
            </a:r>
          </a:p>
          <a:p>
            <a:pPr lvl="1">
              <a:lnSpc>
                <a:spcPct val="100000"/>
              </a:lnSpc>
            </a:pPr>
            <a:r>
              <a:rPr lang="en-GB" sz="1600" dirty="0">
                <a:solidFill>
                  <a:srgbClr val="000000"/>
                </a:solidFill>
              </a:rPr>
              <a:t>Urban design and regeneration; Retrofit; 20-minute neighbourhoods</a:t>
            </a:r>
          </a:p>
          <a:p>
            <a:pPr>
              <a:lnSpc>
                <a:spcPct val="100000"/>
              </a:lnSpc>
            </a:pPr>
            <a:r>
              <a:rPr lang="en-GB" sz="1600" b="1" dirty="0">
                <a:solidFill>
                  <a:srgbClr val="000000"/>
                </a:solidFill>
              </a:rPr>
              <a:t>Economic development</a:t>
            </a:r>
          </a:p>
          <a:p>
            <a:pPr lvl="1">
              <a:lnSpc>
                <a:spcPct val="100000"/>
              </a:lnSpc>
            </a:pPr>
            <a:r>
              <a:rPr lang="en-GB" sz="1600" dirty="0">
                <a:solidFill>
                  <a:srgbClr val="000000"/>
                </a:solidFill>
              </a:rPr>
              <a:t>Levelling up; Regional growth; inclusive growth</a:t>
            </a:r>
          </a:p>
          <a:p>
            <a:pPr>
              <a:lnSpc>
                <a:spcPct val="100000"/>
              </a:lnSpc>
            </a:pPr>
            <a:r>
              <a:rPr lang="en-GB" sz="1600" b="1" dirty="0">
                <a:solidFill>
                  <a:srgbClr val="000000"/>
                </a:solidFill>
              </a:rPr>
              <a:t>Education and Skills</a:t>
            </a:r>
          </a:p>
          <a:p>
            <a:pPr lvl="1">
              <a:lnSpc>
                <a:spcPct val="100000"/>
              </a:lnSpc>
            </a:pPr>
            <a:r>
              <a:rPr lang="en-GB" sz="1600" dirty="0">
                <a:solidFill>
                  <a:srgbClr val="000000"/>
                </a:solidFill>
              </a:rPr>
              <a:t>Pre-16 education; Apprenticeships; skills planning; reskilling</a:t>
            </a:r>
          </a:p>
          <a:p>
            <a:pPr>
              <a:lnSpc>
                <a:spcPct val="100000"/>
              </a:lnSpc>
            </a:pPr>
            <a:r>
              <a:rPr lang="en-GB" sz="1600" b="1" dirty="0">
                <a:solidFill>
                  <a:srgbClr val="000000"/>
                </a:solidFill>
              </a:rPr>
              <a:t>Environment</a:t>
            </a:r>
          </a:p>
          <a:p>
            <a:pPr lvl="1">
              <a:lnSpc>
                <a:spcPct val="100000"/>
              </a:lnSpc>
            </a:pPr>
            <a:r>
              <a:rPr lang="en-GB" sz="1600" dirty="0">
                <a:solidFill>
                  <a:srgbClr val="000000"/>
                </a:solidFill>
              </a:rPr>
              <a:t>Biodiversity; SUDs; Air quality; Net zero</a:t>
            </a:r>
          </a:p>
          <a:p>
            <a:pPr>
              <a:lnSpc>
                <a:spcPct val="100000"/>
              </a:lnSpc>
            </a:pPr>
            <a:r>
              <a:rPr lang="en-GB" sz="1600" b="1" dirty="0">
                <a:solidFill>
                  <a:srgbClr val="000000"/>
                </a:solidFill>
              </a:rPr>
              <a:t>Employment</a:t>
            </a:r>
          </a:p>
          <a:p>
            <a:pPr lvl="1">
              <a:lnSpc>
                <a:spcPct val="100000"/>
              </a:lnSpc>
            </a:pPr>
            <a:r>
              <a:rPr lang="en-GB" sz="1600" dirty="0">
                <a:solidFill>
                  <a:srgbClr val="000000"/>
                </a:solidFill>
              </a:rPr>
              <a:t>Labour market; unemployment initiatives; economic inactivity; welfare and pensions</a:t>
            </a:r>
          </a:p>
          <a:p>
            <a:pPr marL="0" indent="0">
              <a:buNone/>
            </a:pPr>
            <a:endParaRPr lang="en-GB" sz="1400" dirty="0"/>
          </a:p>
        </p:txBody>
      </p:sp>
      <p:pic>
        <p:nvPicPr>
          <p:cNvPr id="6" name="Content Placeholder 5" descr="Train with solid fill">
            <a:extLst>
              <a:ext uri="{FF2B5EF4-FFF2-40B4-BE49-F238E27FC236}">
                <a16:creationId xmlns:a16="http://schemas.microsoft.com/office/drawing/2014/main" id="{D21CEC6C-F019-44AE-BDA6-2C5F8DB95C3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9732936" y="987424"/>
            <a:ext cx="1267995" cy="1267995"/>
          </a:xfrm>
        </p:spPr>
      </p:pic>
      <p:pic>
        <p:nvPicPr>
          <p:cNvPr id="10" name="Graphic 9" descr="City with solid fill">
            <a:extLst>
              <a:ext uri="{FF2B5EF4-FFF2-40B4-BE49-F238E27FC236}">
                <a16:creationId xmlns:a16="http://schemas.microsoft.com/office/drawing/2014/main" id="{403E4087-5B8A-4473-83C6-CE1E2D1553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40529" y="3429000"/>
            <a:ext cx="1720803" cy="1720803"/>
          </a:xfrm>
          <a:prstGeom prst="rect">
            <a:avLst/>
          </a:prstGeom>
        </p:spPr>
      </p:pic>
      <p:pic>
        <p:nvPicPr>
          <p:cNvPr id="16" name="Graphic 15" descr="Deciduous tree with solid fill">
            <a:extLst>
              <a:ext uri="{FF2B5EF4-FFF2-40B4-BE49-F238E27FC236}">
                <a16:creationId xmlns:a16="http://schemas.microsoft.com/office/drawing/2014/main" id="{0C7DF967-55DC-46F1-ADD1-8B7457F484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4951" y="1621421"/>
            <a:ext cx="1123410" cy="1123410"/>
          </a:xfrm>
          <a:prstGeom prst="rect">
            <a:avLst/>
          </a:prstGeom>
        </p:spPr>
      </p:pic>
      <p:pic>
        <p:nvPicPr>
          <p:cNvPr id="5" name="Graphic 4" descr="Stethoscope with solid fill">
            <a:extLst>
              <a:ext uri="{FF2B5EF4-FFF2-40B4-BE49-F238E27FC236}">
                <a16:creationId xmlns:a16="http://schemas.microsoft.com/office/drawing/2014/main" id="{04748ABB-236F-988E-055B-276C2D5E4A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9705" y="3393815"/>
            <a:ext cx="1540516" cy="1540516"/>
          </a:xfrm>
          <a:prstGeom prst="rect">
            <a:avLst/>
          </a:prstGeom>
        </p:spPr>
      </p:pic>
      <p:pic>
        <p:nvPicPr>
          <p:cNvPr id="8" name="Graphic 7" descr="Universal access with solid fill">
            <a:extLst>
              <a:ext uri="{FF2B5EF4-FFF2-40B4-BE49-F238E27FC236}">
                <a16:creationId xmlns:a16="http://schemas.microsoft.com/office/drawing/2014/main" id="{A77FBDC9-4A55-603F-229A-79F5A6DBDE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08774" y="2284444"/>
            <a:ext cx="1422753" cy="1422753"/>
          </a:xfrm>
          <a:prstGeom prst="rect">
            <a:avLst/>
          </a:prstGeom>
        </p:spPr>
      </p:pic>
    </p:spTree>
    <p:extLst>
      <p:ext uri="{BB962C8B-B14F-4D97-AF65-F5344CB8AC3E}">
        <p14:creationId xmlns:p14="http://schemas.microsoft.com/office/powerpoint/2010/main" val="217170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105" y="298130"/>
            <a:ext cx="4977976" cy="1454051"/>
          </a:xfrm>
        </p:spPr>
        <p:txBody>
          <a:bodyPr>
            <a:normAutofit/>
          </a:bodyPr>
          <a:lstStyle/>
          <a:p>
            <a:r>
              <a:rPr lang="en-GB" dirty="0">
                <a:latin typeface="Times New Roman" panose="02020603050405020304" pitchFamily="18" charset="0"/>
                <a:ea typeface="Tahoma" panose="020B0604030504040204" pitchFamily="34" charset="0"/>
                <a:cs typeface="Times New Roman" panose="02020603050405020304" pitchFamily="18" charset="0"/>
              </a:rPr>
              <a:t>Keeping you up to date</a:t>
            </a:r>
          </a:p>
        </p:txBody>
      </p:sp>
      <p:pic>
        <p:nvPicPr>
          <p:cNvPr id="4" name="Picture 3"/>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r="4460" b="3"/>
          <a:stretch/>
        </p:blipFill>
        <p:spPr>
          <a:xfrm>
            <a:off x="828695" y="8971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4105" y="2102029"/>
            <a:ext cx="5536241" cy="3167008"/>
          </a:xfrm>
        </p:spPr>
        <p:txBody>
          <a:bodyPr anchor="ctr">
            <a:normAutofit/>
          </a:bodyPr>
          <a:lstStyle/>
          <a:p>
            <a:r>
              <a:rPr lang="en-GB" sz="1800" b="1" dirty="0">
                <a:solidFill>
                  <a:srgbClr val="000000"/>
                </a:solidFill>
                <a:latin typeface="Tahoma" panose="020B0604030504040204" pitchFamily="34" charset="0"/>
                <a:ea typeface="Tahoma" panose="020B0604030504040204" pitchFamily="34" charset="0"/>
                <a:cs typeface="Tahoma" panose="020B0604030504040204" pitchFamily="34" charset="0"/>
              </a:rPr>
              <a:t>Weekly Bulletin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 selection of latest content added to the database in all policy areas</a:t>
            </a:r>
          </a:p>
          <a:p>
            <a:r>
              <a:rPr lang="en-GB" sz="1800" b="1" dirty="0">
                <a:solidFill>
                  <a:srgbClr val="000000"/>
                </a:solidFill>
                <a:latin typeface="Tahoma" panose="020B0604030504040204" pitchFamily="34" charset="0"/>
                <a:ea typeface="Tahoma" panose="020B0604030504040204" pitchFamily="34" charset="0"/>
                <a:cs typeface="Tahoma" panose="020B0604030504040204" pitchFamily="34" charset="0"/>
              </a:rPr>
              <a:t>Fortnightly Topic Updates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 everything added to the database in the previous 2 weeks in specific policy areas </a:t>
            </a:r>
            <a:r>
              <a:rPr lang="en-GB" sz="1800">
                <a:solidFill>
                  <a:srgbClr val="000000"/>
                </a:solidFill>
                <a:latin typeface="Tahoma" panose="020B0604030504040204" pitchFamily="34" charset="0"/>
                <a:ea typeface="Tahoma" panose="020B0604030504040204" pitchFamily="34" charset="0"/>
                <a:cs typeface="Tahoma" panose="020B0604030504040204" pitchFamily="34" charset="0"/>
              </a:rPr>
              <a:t>– 35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to choose from </a:t>
            </a:r>
          </a:p>
          <a:p>
            <a:r>
              <a:rPr lang="en-GB" sz="1800" b="1" dirty="0">
                <a:solidFill>
                  <a:srgbClr val="000000"/>
                </a:solidFill>
                <a:latin typeface="Tahoma" panose="020B0604030504040204" pitchFamily="34" charset="0"/>
                <a:ea typeface="Tahoma" panose="020B0604030504040204" pitchFamily="34" charset="0"/>
                <a:cs typeface="Tahoma" panose="020B0604030504040204" pitchFamily="34" charset="0"/>
              </a:rPr>
              <a:t>Personalised alerts </a:t>
            </a: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 get alerts on any policy topic that you are interested in. Type a search term and save – for example, “Active travel”; “Night-time economy”; “Inclusive growth”</a:t>
            </a:r>
          </a:p>
        </p:txBody>
      </p:sp>
    </p:spTree>
    <p:extLst>
      <p:ext uri="{BB962C8B-B14F-4D97-AF65-F5344CB8AC3E}">
        <p14:creationId xmlns:p14="http://schemas.microsoft.com/office/powerpoint/2010/main" val="191041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CF90-0E61-1821-7724-F2A045B873DF}"/>
              </a:ext>
            </a:extLst>
          </p:cNvPr>
          <p:cNvSpPr>
            <a:spLocks noGrp="1"/>
          </p:cNvSpPr>
          <p:nvPr>
            <p:ph type="ctrTitle"/>
          </p:nvPr>
        </p:nvSpPr>
        <p:spPr/>
        <p:txBody>
          <a:bodyPr/>
          <a:lstStyle/>
          <a:p>
            <a:r>
              <a:rPr lang="en-GB" dirty="0"/>
              <a:t>Searching the Knowledge Exchange database</a:t>
            </a:r>
          </a:p>
        </p:txBody>
      </p:sp>
      <p:sp>
        <p:nvSpPr>
          <p:cNvPr id="3" name="Subtitle 2">
            <a:extLst>
              <a:ext uri="{FF2B5EF4-FFF2-40B4-BE49-F238E27FC236}">
                <a16:creationId xmlns:a16="http://schemas.microsoft.com/office/drawing/2014/main" id="{58CD3505-113B-58ED-5259-B615C402AF2B}"/>
              </a:ext>
            </a:extLst>
          </p:cNvPr>
          <p:cNvSpPr>
            <a:spLocks noGrp="1"/>
          </p:cNvSpPr>
          <p:nvPr>
            <p:ph type="subTitle" idx="1"/>
          </p:nvPr>
        </p:nvSpPr>
        <p:spPr/>
        <p:txBody>
          <a:bodyPr/>
          <a:lstStyle/>
          <a:p>
            <a:r>
              <a:rPr lang="en-GB" dirty="0"/>
              <a:t>How to find, select and read the most relevant resources for your work</a:t>
            </a:r>
          </a:p>
        </p:txBody>
      </p:sp>
    </p:spTree>
    <p:extLst>
      <p:ext uri="{BB962C8B-B14F-4D97-AF65-F5344CB8AC3E}">
        <p14:creationId xmlns:p14="http://schemas.microsoft.com/office/powerpoint/2010/main" val="101741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6A51B-DB95-5903-44D1-9B835C7A85F8}"/>
              </a:ext>
            </a:extLst>
          </p:cNvPr>
          <p:cNvSpPr>
            <a:spLocks noGrp="1"/>
          </p:cNvSpPr>
          <p:nvPr>
            <p:ph type="title"/>
          </p:nvPr>
        </p:nvSpPr>
        <p:spPr/>
        <p:txBody>
          <a:bodyPr/>
          <a:lstStyle/>
          <a:p>
            <a:r>
              <a:rPr lang="en-GB" dirty="0"/>
              <a:t>Searching in action</a:t>
            </a:r>
          </a:p>
        </p:txBody>
      </p:sp>
      <p:pic>
        <p:nvPicPr>
          <p:cNvPr id="8" name="Content Placeholder 7" descr="Teacher outline">
            <a:extLst>
              <a:ext uri="{FF2B5EF4-FFF2-40B4-BE49-F238E27FC236}">
                <a16:creationId xmlns:a16="http://schemas.microsoft.com/office/drawing/2014/main" id="{6CED0971-84E6-1089-3473-D6F7BC6916F2}"/>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270861" y="1871928"/>
            <a:ext cx="3903447" cy="3903447"/>
          </a:xfrm>
        </p:spPr>
      </p:pic>
      <p:sp>
        <p:nvSpPr>
          <p:cNvPr id="6" name="Content Placeholder 5">
            <a:extLst>
              <a:ext uri="{FF2B5EF4-FFF2-40B4-BE49-F238E27FC236}">
                <a16:creationId xmlns:a16="http://schemas.microsoft.com/office/drawing/2014/main" id="{F521F230-D806-F834-874D-2A8713D9F890}"/>
              </a:ext>
            </a:extLst>
          </p:cNvPr>
          <p:cNvSpPr>
            <a:spLocks noGrp="1"/>
          </p:cNvSpPr>
          <p:nvPr>
            <p:ph sz="half" idx="2"/>
          </p:nvPr>
        </p:nvSpPr>
        <p:spPr/>
        <p:txBody>
          <a:bodyPr/>
          <a:lstStyle/>
          <a:p>
            <a:r>
              <a:rPr lang="en-GB" dirty="0">
                <a:solidFill>
                  <a:srgbClr val="000000"/>
                </a:solidFill>
              </a:rPr>
              <a:t>First time users, register here: </a:t>
            </a:r>
            <a:r>
              <a:rPr lang="en-GB" dirty="0">
                <a:hlinkClick r:id="rId4"/>
              </a:rPr>
              <a:t>https://informationservice.idoxgroup.com/iii/Register.do</a:t>
            </a:r>
            <a:endParaRPr lang="en-GB" dirty="0"/>
          </a:p>
          <a:p>
            <a:pPr marL="457200" lvl="1" indent="0">
              <a:buNone/>
            </a:pPr>
            <a:endParaRPr lang="en-GB" dirty="0"/>
          </a:p>
          <a:p>
            <a:r>
              <a:rPr lang="en-GB" dirty="0">
                <a:solidFill>
                  <a:srgbClr val="000000"/>
                </a:solidFill>
              </a:rPr>
              <a:t>Returning users, login here: </a:t>
            </a:r>
            <a:r>
              <a:rPr lang="en-GB" dirty="0">
                <a:hlinkClick r:id="rId5"/>
              </a:rPr>
              <a:t>https://informationservice.idoxgroup.com/iii/index.jsp</a:t>
            </a:r>
            <a:endParaRPr lang="en-GB" dirty="0"/>
          </a:p>
          <a:p>
            <a:endParaRPr lang="en-GB" dirty="0"/>
          </a:p>
          <a:p>
            <a:r>
              <a:rPr lang="en-GB" dirty="0">
                <a:solidFill>
                  <a:srgbClr val="000000"/>
                </a:solidFill>
              </a:rPr>
              <a:t>Forgotten credentials? Get in touch, </a:t>
            </a:r>
            <a:r>
              <a:rPr lang="en-GB" dirty="0">
                <a:hlinkClick r:id="rId6"/>
              </a:rPr>
              <a:t>tkemembership@idoxgroup.com</a:t>
            </a:r>
            <a:r>
              <a:rPr lang="en-GB" dirty="0"/>
              <a:t> </a:t>
            </a:r>
          </a:p>
        </p:txBody>
      </p:sp>
    </p:spTree>
    <p:extLst>
      <p:ext uri="{BB962C8B-B14F-4D97-AF65-F5344CB8AC3E}">
        <p14:creationId xmlns:p14="http://schemas.microsoft.com/office/powerpoint/2010/main" val="2770690442"/>
      </p:ext>
    </p:extLst>
  </p:cSld>
  <p:clrMapOvr>
    <a:masterClrMapping/>
  </p:clrMapOvr>
</p:sld>
</file>

<file path=ppt/theme/theme1.xml><?xml version="1.0" encoding="utf-8"?>
<a:theme xmlns:a="http://schemas.openxmlformats.org/drawingml/2006/main" name="Office Theme">
  <a:themeElements>
    <a:clrScheme name="Idox Colour Palette 1">
      <a:dk1>
        <a:srgbClr val="091F6D"/>
      </a:dk1>
      <a:lt1>
        <a:srgbClr val="FFFFFF"/>
      </a:lt1>
      <a:dk2>
        <a:srgbClr val="0A1F8F"/>
      </a:dk2>
      <a:lt2>
        <a:srgbClr val="FFFFFF"/>
      </a:lt2>
      <a:accent1>
        <a:srgbClr val="0A1F8F"/>
      </a:accent1>
      <a:accent2>
        <a:srgbClr val="45AAE5"/>
      </a:accent2>
      <a:accent3>
        <a:srgbClr val="6D6D6D"/>
      </a:accent3>
      <a:accent4>
        <a:srgbClr val="8D467B"/>
      </a:accent4>
      <a:accent5>
        <a:srgbClr val="DA752F"/>
      </a:accent5>
      <a:accent6>
        <a:srgbClr val="6DB330"/>
      </a:accent6>
      <a:hlink>
        <a:srgbClr val="45AAE5"/>
      </a:hlink>
      <a:folHlink>
        <a:srgbClr val="45AA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Widescreen</PresentationFormat>
  <Paragraphs>123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Calibri</vt:lpstr>
      <vt:lpstr>Tahoma</vt:lpstr>
      <vt:lpstr>Times</vt:lpstr>
      <vt:lpstr>Times New Roman</vt:lpstr>
      <vt:lpstr>Office Theme</vt:lpstr>
      <vt:lpstr>The Knowledge Exchange</vt:lpstr>
      <vt:lpstr>Agenda</vt:lpstr>
      <vt:lpstr>What is The Knowledge Exchange?</vt:lpstr>
      <vt:lpstr>What we do</vt:lpstr>
      <vt:lpstr>What can I find on the database?</vt:lpstr>
      <vt:lpstr>Some key themes</vt:lpstr>
      <vt:lpstr>Keeping you up to date</vt:lpstr>
      <vt:lpstr>Searching the Knowledge Exchange database</vt:lpstr>
      <vt:lpstr>Searching in action</vt:lpstr>
      <vt:lpstr>Searching: getting started</vt:lpstr>
      <vt:lpstr>Keyword examples</vt:lpstr>
      <vt:lpstr>Boolean Searching</vt:lpstr>
      <vt:lpstr>Saving searches: bespoke alerts</vt:lpstr>
      <vt:lpstr>Future proofing and horizon scanning</vt:lpstr>
      <vt:lpstr>Summary of benefits</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Shah</dc:creator>
  <cp:lastModifiedBy>Rebecca Brisbane</cp:lastModifiedBy>
  <cp:revision>60</cp:revision>
  <dcterms:created xsi:type="dcterms:W3CDTF">2020-08-17T05:01:55Z</dcterms:created>
  <dcterms:modified xsi:type="dcterms:W3CDTF">2025-09-09T14:56:22Z</dcterms:modified>
</cp:coreProperties>
</file>